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72" r:id="rId12"/>
    <p:sldId id="270" r:id="rId13"/>
    <p:sldId id="271" r:id="rId14"/>
    <p:sldId id="269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8" d="100"/>
          <a:sy n="98" d="100"/>
        </p:scale>
        <p:origin x="-36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D2E49-B9F5-4ED9-BCC5-9ACEBCE74141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02333-1F53-4904-B15E-3D77856239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02333-1F53-4904-B15E-3D77856239C8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02333-1F53-4904-B15E-3D77856239C8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02333-1F53-4904-B15E-3D77856239C8}" type="slidenum">
              <a:rPr lang="ru-RU" smtClean="0"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1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2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2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5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5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9" y="21104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3" y="1055079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5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82760B-A037-474A-A7F4-CFB42D6C9842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34D852C-ACB8-461E-A444-A8F20D331B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428605"/>
            <a:ext cx="740664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Система образования в РФ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1" y="1357300"/>
            <a:ext cx="7406640" cy="521497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организации, осуществляющие образовательную деятельность (детские сады, школы и т.д.); 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участники </a:t>
            </a:r>
            <a:r>
              <a:rPr lang="ru-RU" sz="2400" dirty="0" smtClean="0"/>
              <a:t>образовательных отношений (воспитанники, родители, педагоги); 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государственные </a:t>
            </a:r>
            <a:r>
              <a:rPr lang="ru-RU" sz="2400" dirty="0" smtClean="0"/>
              <a:t>органы власти, осуществляющие управление в сфере образования (администрация района, РУО); 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организации</a:t>
            </a:r>
            <a:r>
              <a:rPr lang="ru-RU" sz="2400" dirty="0" smtClean="0"/>
              <a:t>, осуществляющие  оценку качества образования (служба по контролю в сфере образования); 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иные </a:t>
            </a:r>
            <a:r>
              <a:rPr lang="ru-RU" sz="2400" dirty="0" smtClean="0"/>
              <a:t>общественные объединения, работающие в сфере образования; </a:t>
            </a:r>
            <a:endParaRPr lang="ru-RU" sz="2400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и </a:t>
            </a:r>
            <a:r>
              <a:rPr lang="ru-RU" sz="2400" dirty="0" smtClean="0"/>
              <a:t>ФГОС.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83649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647836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>
                <a:solidFill>
                  <a:schemeClr val="tx2"/>
                </a:solidFill>
              </a:rPr>
              <a:t>Программа </a:t>
            </a:r>
            <a:r>
              <a:rPr lang="ru-RU" sz="3200" dirty="0" smtClean="0">
                <a:solidFill>
                  <a:schemeClr val="tx2"/>
                </a:solidFill>
              </a:rPr>
              <a:t>включает три основных раздела: 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4400" dirty="0" smtClean="0">
                <a:solidFill>
                  <a:schemeClr val="tx2"/>
                </a:solidFill>
              </a:rPr>
              <a:t/>
            </a:r>
            <a:br>
              <a:rPr lang="ru-RU" sz="4400" dirty="0" smtClean="0">
                <a:solidFill>
                  <a:schemeClr val="tx2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714356"/>
            <a:ext cx="7498080" cy="1357322"/>
          </a:xfrm>
        </p:spPr>
        <p:txBody>
          <a:bodyPr>
            <a:noAutofit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целевой, 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содержательный, 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организационный,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дополнительный.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71538" y="2143116"/>
            <a:ext cx="7929618" cy="571504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fontAlgn="t">
              <a:buNone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6000" dirty="0" smtClean="0">
                <a:solidFill>
                  <a:schemeClr val="tx2"/>
                </a:solidFill>
              </a:rPr>
              <a:t/>
            </a:r>
            <a:br>
              <a:rPr lang="ru-RU" sz="6000" dirty="0" smtClean="0">
                <a:solidFill>
                  <a:schemeClr val="tx2"/>
                </a:solidFill>
              </a:rPr>
            </a:br>
            <a:r>
              <a:rPr lang="ru-RU" sz="7200" b="1" dirty="0" smtClean="0">
                <a:solidFill>
                  <a:schemeClr val="tx2"/>
                </a:solidFill>
              </a:rPr>
              <a:t>Целевой раздел </a:t>
            </a:r>
            <a:r>
              <a:rPr lang="ru-RU" sz="7200" dirty="0" smtClean="0">
                <a:solidFill>
                  <a:schemeClr val="tx2"/>
                </a:solidFill>
              </a:rPr>
              <a:t>включает в себя пояснительную записку и планируемые результаты освоения программы.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dirty="0" smtClean="0">
                <a:solidFill>
                  <a:schemeClr val="tx2"/>
                </a:solidFill>
              </a:rPr>
              <a:t/>
            </a:r>
            <a:br>
              <a:rPr lang="ru-RU" sz="6000" dirty="0" smtClean="0">
                <a:solidFill>
                  <a:schemeClr val="tx2"/>
                </a:solidFill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643182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Содержательный раздел </a:t>
            </a:r>
            <a:r>
              <a:rPr lang="ru-RU" dirty="0" smtClean="0">
                <a:solidFill>
                  <a:schemeClr val="tx2"/>
                </a:solidFill>
              </a:rPr>
              <a:t>представляет общее содержание Программы, обеспечивающее полноценное развитие личности детей.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3214686"/>
            <a:ext cx="78581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Организационный раздел </a:t>
            </a:r>
            <a:r>
              <a:rPr lang="ru-RU" dirty="0" smtClean="0">
                <a:solidFill>
                  <a:schemeClr val="tx2"/>
                </a:solidFill>
              </a:rPr>
              <a:t>должен содержать описание материально-технического обеспечения Программы, обеспеченности методическими материалами и средствами обучения и воспитания, включать распорядок и /или режим дня, а также особенности традиционных событий, праздников, мероприятий; особенности организации развивающей предметно-пространственной среды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142976" y="4857760"/>
            <a:ext cx="7786742" cy="1857364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180000" marR="0" lvl="0" indent="-283464" algn="just" defTabSz="914400" rtl="0" eaLnBrk="1" fontAlgn="t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Дополнительным разделом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Программы является текст ее краткой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презентации, ориентированной на родителей детей и доступной им  для ознакомления. В ней должны быть указаны: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возрастные и иные категории детей, на которых ориентирована Программа Организации, в том числе категории детей с ОВЗ; используемые Примерные программы; характеристика взаимодействия педагогического коллектива с семьями детей.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428604"/>
            <a:ext cx="7647836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Требования к условиям реализации основной образовательной программы дошкольного образования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400" dirty="0" smtClean="0">
                <a:solidFill>
                  <a:schemeClr val="tx2"/>
                </a:solidFill>
              </a:rPr>
              <a:t/>
            </a:r>
            <a:br>
              <a:rPr lang="ru-RU" sz="4400" dirty="0" smtClean="0">
                <a:solidFill>
                  <a:schemeClr val="tx2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928802"/>
            <a:ext cx="7640956" cy="4000528"/>
          </a:xfrm>
        </p:spPr>
        <p:txBody>
          <a:bodyPr>
            <a:noAutofit/>
          </a:bodyPr>
          <a:lstStyle/>
          <a:p>
            <a:pPr fontAlgn="t">
              <a:buNone/>
            </a:pPr>
            <a:r>
              <a:rPr lang="ru-RU" sz="1800" dirty="0" smtClean="0">
                <a:solidFill>
                  <a:schemeClr val="tx2"/>
                </a:solidFill>
              </a:rPr>
              <a:t>Требования к условиям реализации Программы включают </a:t>
            </a:r>
            <a:r>
              <a:rPr lang="ru-RU" sz="1800" dirty="0" smtClean="0">
                <a:solidFill>
                  <a:schemeClr val="tx2"/>
                </a:solidFill>
              </a:rPr>
              <a:t>требования к: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 smtClean="0">
                <a:solidFill>
                  <a:schemeClr val="tx2"/>
                </a:solidFill>
              </a:rPr>
              <a:t>психолого-педагогическим, </a:t>
            </a:r>
            <a:endParaRPr lang="ru-RU" sz="18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кадровым</a:t>
            </a:r>
            <a:r>
              <a:rPr lang="ru-RU" sz="1800" dirty="0" smtClean="0">
                <a:solidFill>
                  <a:schemeClr val="tx2"/>
                </a:solidFill>
              </a:rPr>
              <a:t>, </a:t>
            </a:r>
            <a:endParaRPr lang="ru-RU" sz="18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материально-техническим, 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финансовым </a:t>
            </a:r>
            <a:r>
              <a:rPr lang="ru-RU" sz="1800" dirty="0" smtClean="0">
                <a:solidFill>
                  <a:schemeClr val="tx2"/>
                </a:solidFill>
              </a:rPr>
              <a:t>условиям реализации Программы, </a:t>
            </a:r>
            <a:endParaRPr lang="ru-RU" sz="18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к </a:t>
            </a:r>
            <a:r>
              <a:rPr lang="ru-RU" sz="1800" dirty="0" smtClean="0">
                <a:solidFill>
                  <a:schemeClr val="tx2"/>
                </a:solidFill>
              </a:rPr>
              <a:t>развивающей предметно-пространственной среде</a:t>
            </a:r>
            <a:r>
              <a:rPr lang="ru-RU" sz="1800" dirty="0" smtClean="0">
                <a:solidFill>
                  <a:schemeClr val="tx2"/>
                </a:solidFill>
              </a:rPr>
              <a:t>.</a:t>
            </a:r>
          </a:p>
          <a:p>
            <a:pPr fontAlgn="t">
              <a:buFont typeface="Wingdings" pitchFamily="2" charset="2"/>
              <a:buChar char="ü"/>
            </a:pPr>
            <a:endParaRPr lang="ru-RU" sz="1800" dirty="0" smtClean="0">
              <a:solidFill>
                <a:schemeClr val="tx2"/>
              </a:solidFill>
            </a:endParaRPr>
          </a:p>
          <a:p>
            <a:pPr marL="0" indent="0" algn="just" fontAlgn="t">
              <a:buNone/>
            </a:pPr>
            <a:r>
              <a:rPr lang="ru-RU" sz="1800" dirty="0" smtClean="0">
                <a:solidFill>
                  <a:schemeClr val="tx2"/>
                </a:solidFill>
              </a:rPr>
              <a:t>Требования направлены на создание социальной ситуации развития для всех участников образовательных отношений.</a:t>
            </a:r>
            <a:endParaRPr lang="ru-RU" sz="18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endParaRPr lang="ru-RU" sz="1800" dirty="0" smtClean="0">
              <a:solidFill>
                <a:schemeClr val="tx2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2978" y="142852"/>
            <a:ext cx="80010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>
              <a:spcAft>
                <a:spcPct val="0"/>
              </a:spcAft>
            </a:pPr>
            <a:r>
              <a:rPr lang="ru-RU" sz="1800" b="1" dirty="0" smtClean="0">
                <a:solidFill>
                  <a:schemeClr val="tx2"/>
                </a:solidFill>
              </a:rPr>
              <a:t>Требования к психолого-педагогическим условиям реализации Программы </a:t>
            </a:r>
            <a:r>
              <a:rPr lang="ru-RU" sz="1800" dirty="0" smtClean="0">
                <a:solidFill>
                  <a:schemeClr val="tx2"/>
                </a:solidFill>
              </a:rPr>
              <a:t/>
            </a:r>
            <a:br>
              <a:rPr lang="ru-RU" sz="1800" dirty="0" smtClean="0">
                <a:solidFill>
                  <a:schemeClr val="tx2"/>
                </a:solidFill>
              </a:rPr>
            </a:br>
            <a:endParaRPr lang="ru-RU" sz="1800" dirty="0" smtClean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571480"/>
            <a:ext cx="7715304" cy="607220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6400" dirty="0" smtClean="0">
                <a:solidFill>
                  <a:schemeClr val="tx2"/>
                </a:solidFill>
              </a:rPr>
              <a:t> </a:t>
            </a:r>
            <a:r>
              <a:rPr lang="ru-RU" sz="6400" dirty="0" smtClean="0">
                <a:solidFill>
                  <a:schemeClr val="tx2"/>
                </a:solidFill>
              </a:rPr>
              <a:t>уважение взрослых к человеческому достоинству детей, формирование и поддержка их положительной самооценки, уверенности в собственных возможностях и способностях</a:t>
            </a:r>
            <a:r>
              <a:rPr lang="ru-RU" sz="6400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endParaRPr lang="ru-RU" sz="4000" dirty="0" smtClean="0">
              <a:solidFill>
                <a:schemeClr val="tx2"/>
              </a:solidFill>
            </a:endParaRP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6400" dirty="0" smtClean="0">
                <a:solidFill>
                  <a:schemeClr val="tx2"/>
                </a:solidFill>
              </a:rPr>
              <a:t>использование </a:t>
            </a:r>
            <a:r>
              <a:rPr lang="ru-RU" sz="6400" dirty="0" smtClean="0">
                <a:solidFill>
                  <a:schemeClr val="tx2"/>
                </a:solidFill>
              </a:rPr>
              <a:t>в образовательной деятельности форм и методов работы с детьми, соответствующих их возрастным и индивидуальным особенностям (недопустимость как искусственного ускорения, так и искусственного замедления развития детей</a:t>
            </a:r>
            <a:r>
              <a:rPr lang="ru-RU" sz="6400" dirty="0" smtClean="0">
                <a:solidFill>
                  <a:schemeClr val="tx2"/>
                </a:solidFill>
              </a:rPr>
              <a:t>);</a:t>
            </a: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endParaRPr lang="ru-RU" sz="4000" dirty="0" smtClean="0">
              <a:solidFill>
                <a:schemeClr val="tx2"/>
              </a:solidFill>
            </a:endParaRP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6400" dirty="0" smtClean="0">
                <a:solidFill>
                  <a:schemeClr val="tx2"/>
                </a:solidFill>
              </a:rPr>
              <a:t>построение </a:t>
            </a:r>
            <a:r>
              <a:rPr lang="ru-RU" sz="6400" dirty="0" smtClean="0">
                <a:solidFill>
                  <a:schemeClr val="tx2"/>
                </a:solidFill>
              </a:rPr>
              <a:t>образовательной деятельности на основе взаимодействия взрослых с детьми, ориентированного на интересы и возможности каждого ребенка и учитывающего социальную ситуацию его развития</a:t>
            </a:r>
            <a:r>
              <a:rPr lang="ru-RU" sz="6400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endParaRPr lang="ru-RU" sz="4000" dirty="0" smtClean="0">
              <a:solidFill>
                <a:schemeClr val="tx2"/>
              </a:solidFill>
            </a:endParaRP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6400" dirty="0" smtClean="0">
                <a:solidFill>
                  <a:schemeClr val="tx2"/>
                </a:solidFill>
              </a:rPr>
              <a:t> </a:t>
            </a:r>
            <a:r>
              <a:rPr lang="ru-RU" sz="6400" dirty="0" smtClean="0">
                <a:solidFill>
                  <a:schemeClr val="tx2"/>
                </a:solidFill>
              </a:rPr>
              <a:t>поддержка взрослыми положительного, доброжелательного отношения детей друг к другу и взаимодействия детей друг с другом в разных видах деятельности</a:t>
            </a:r>
            <a:r>
              <a:rPr lang="ru-RU" sz="6400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endParaRPr lang="ru-RU" sz="4000" dirty="0" smtClean="0">
              <a:solidFill>
                <a:schemeClr val="tx2"/>
              </a:solidFill>
            </a:endParaRP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6400" dirty="0" smtClean="0">
                <a:solidFill>
                  <a:schemeClr val="tx2"/>
                </a:solidFill>
              </a:rPr>
              <a:t>поддержка </a:t>
            </a:r>
            <a:r>
              <a:rPr lang="ru-RU" sz="6400" dirty="0" smtClean="0">
                <a:solidFill>
                  <a:schemeClr val="tx2"/>
                </a:solidFill>
              </a:rPr>
              <a:t>инициативы и самостоятельности детей в специфических для них видах деятельности</a:t>
            </a:r>
            <a:r>
              <a:rPr lang="ru-RU" sz="6400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endParaRPr lang="ru-RU" sz="4000" dirty="0" smtClean="0">
              <a:solidFill>
                <a:schemeClr val="tx2"/>
              </a:solidFill>
            </a:endParaRP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6400" dirty="0" smtClean="0">
                <a:solidFill>
                  <a:schemeClr val="tx2"/>
                </a:solidFill>
              </a:rPr>
              <a:t>возможность </a:t>
            </a:r>
            <a:r>
              <a:rPr lang="ru-RU" sz="6400" dirty="0" smtClean="0">
                <a:solidFill>
                  <a:schemeClr val="tx2"/>
                </a:solidFill>
              </a:rPr>
              <a:t>выбора детьми материалов, видов активности, участников совместной деятельности и общения;</a:t>
            </a:r>
          </a:p>
          <a:p>
            <a:pPr fontAlgn="t">
              <a:lnSpc>
                <a:spcPct val="170000"/>
              </a:lnSpc>
              <a:buFont typeface="Wingdings" pitchFamily="2" charset="2"/>
              <a:buChar char="ü"/>
            </a:pPr>
            <a:r>
              <a:rPr lang="ru-RU" sz="6400" dirty="0" smtClean="0">
                <a:solidFill>
                  <a:schemeClr val="tx2"/>
                </a:solidFill>
              </a:rPr>
              <a:t> </a:t>
            </a:r>
            <a:r>
              <a:rPr lang="ru-RU" sz="6400" dirty="0" smtClean="0">
                <a:solidFill>
                  <a:schemeClr val="tx2"/>
                </a:solidFill>
              </a:rPr>
              <a:t>защита детей от всех форм физического и психического насилия</a:t>
            </a:r>
            <a:r>
              <a:rPr lang="ru-RU" sz="6400" baseline="30000" dirty="0" smtClean="0">
                <a:solidFill>
                  <a:schemeClr val="tx2"/>
                </a:solidFill>
              </a:rPr>
              <a:t>5</a:t>
            </a:r>
            <a:r>
              <a:rPr lang="ru-RU" sz="6400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lnSpc>
                <a:spcPct val="170000"/>
              </a:lnSpc>
              <a:buFont typeface="Wingdings" pitchFamily="2" charset="2"/>
              <a:buChar char="ü"/>
            </a:pPr>
            <a:endParaRPr lang="ru-RU" sz="4000" dirty="0" smtClean="0">
              <a:solidFill>
                <a:schemeClr val="tx2"/>
              </a:solidFill>
            </a:endParaRP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6400" dirty="0" smtClean="0">
                <a:solidFill>
                  <a:schemeClr val="tx2"/>
                </a:solidFill>
              </a:rPr>
              <a:t>поддержка </a:t>
            </a:r>
            <a:r>
              <a:rPr lang="ru-RU" sz="6400" dirty="0" smtClean="0">
                <a:solidFill>
                  <a:schemeClr val="tx2"/>
                </a:solidFill>
              </a:rPr>
              <a:t>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деятельность.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1538" y="285728"/>
            <a:ext cx="79296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>
              <a:spcAft>
                <a:spcPct val="0"/>
              </a:spcAft>
            </a:pPr>
            <a:r>
              <a:rPr lang="ru-RU" sz="1800" dirty="0" smtClean="0"/>
              <a:t>Условия</a:t>
            </a:r>
            <a:r>
              <a:rPr lang="ru-RU" sz="1800" dirty="0" smtClean="0"/>
              <a:t>, необходимые для создания социальной ситуации развития детей, соответствующей специфике дошкольного возраста, предполагают</a:t>
            </a:r>
            <a:r>
              <a:rPr lang="ru-RU" sz="1800" dirty="0" smtClean="0"/>
              <a:t>:</a:t>
            </a:r>
            <a:endParaRPr lang="ru-RU" sz="1800" dirty="0" smtClean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142976" y="1000108"/>
            <a:ext cx="7858180" cy="557216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1</a:t>
            </a:r>
            <a:r>
              <a:rPr lang="ru-RU" sz="1600" dirty="0" smtClean="0">
                <a:solidFill>
                  <a:schemeClr val="tx2"/>
                </a:solidFill>
              </a:rPr>
              <a:t>) обеспечение эмоционального благополучия </a:t>
            </a:r>
            <a:r>
              <a:rPr lang="ru-RU" sz="1600" dirty="0" smtClean="0">
                <a:solidFill>
                  <a:schemeClr val="tx2"/>
                </a:solidFill>
              </a:rPr>
              <a:t>через: непосредственное и уважительное общение </a:t>
            </a:r>
            <a:r>
              <a:rPr lang="ru-RU" sz="1600" dirty="0" smtClean="0">
                <a:solidFill>
                  <a:schemeClr val="tx2"/>
                </a:solidFill>
              </a:rPr>
              <a:t>с каждым </a:t>
            </a:r>
            <a:r>
              <a:rPr lang="ru-RU" sz="1600" dirty="0" smtClean="0">
                <a:solidFill>
                  <a:schemeClr val="tx2"/>
                </a:solidFill>
              </a:rPr>
              <a:t>ребенком, его чувствам и потребностям;</a:t>
            </a:r>
            <a:endParaRPr lang="ru-RU" sz="1600" dirty="0" smtClean="0">
              <a:solidFill>
                <a:schemeClr val="tx2"/>
              </a:solidFill>
            </a:endParaRP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2</a:t>
            </a:r>
            <a:r>
              <a:rPr lang="ru-RU" sz="1600" dirty="0" smtClean="0">
                <a:solidFill>
                  <a:schemeClr val="tx2"/>
                </a:solidFill>
              </a:rPr>
              <a:t>) поддержку индивидуальности и инициативы детей </a:t>
            </a:r>
            <a:r>
              <a:rPr lang="ru-RU" sz="1600" dirty="0" smtClean="0">
                <a:solidFill>
                  <a:schemeClr val="tx2"/>
                </a:solidFill>
              </a:rPr>
              <a:t>через: создание </a:t>
            </a:r>
            <a:r>
              <a:rPr lang="ru-RU" sz="1600" dirty="0" smtClean="0">
                <a:solidFill>
                  <a:schemeClr val="tx2"/>
                </a:solidFill>
              </a:rPr>
              <a:t>условий для свободного выбора детьми деятельности, участников совместной </a:t>
            </a:r>
            <a:r>
              <a:rPr lang="ru-RU" sz="1600" dirty="0" smtClean="0">
                <a:solidFill>
                  <a:schemeClr val="tx2"/>
                </a:solidFill>
              </a:rPr>
              <a:t>деятельности; создание </a:t>
            </a:r>
            <a:r>
              <a:rPr lang="ru-RU" sz="1600" dirty="0" smtClean="0">
                <a:solidFill>
                  <a:schemeClr val="tx2"/>
                </a:solidFill>
              </a:rPr>
              <a:t>условий для принятия детьми решений, </a:t>
            </a:r>
            <a:r>
              <a:rPr lang="ru-RU" sz="1600" dirty="0" smtClean="0">
                <a:solidFill>
                  <a:schemeClr val="tx2"/>
                </a:solidFill>
              </a:rPr>
              <a:t> выражения </a:t>
            </a:r>
            <a:r>
              <a:rPr lang="ru-RU" sz="1600" dirty="0" smtClean="0">
                <a:solidFill>
                  <a:schemeClr val="tx2"/>
                </a:solidFill>
              </a:rPr>
              <a:t>своих чувств и </a:t>
            </a:r>
            <a:r>
              <a:rPr lang="ru-RU" sz="1600" dirty="0" smtClean="0">
                <a:solidFill>
                  <a:schemeClr val="tx2"/>
                </a:solidFill>
              </a:rPr>
              <a:t>мыслей; </a:t>
            </a:r>
            <a:r>
              <a:rPr lang="ru-RU" sz="1600" b="1" dirty="0" err="1" smtClean="0">
                <a:solidFill>
                  <a:schemeClr val="tx2"/>
                </a:solidFill>
              </a:rPr>
              <a:t>недирективную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 smtClean="0">
                <a:solidFill>
                  <a:schemeClr val="tx2"/>
                </a:solidFill>
              </a:rPr>
              <a:t>помощь детям, поддержку детской инициативы и самостоятельности в разных видах </a:t>
            </a:r>
            <a:r>
              <a:rPr lang="ru-RU" sz="1600" dirty="0" smtClean="0">
                <a:solidFill>
                  <a:schemeClr val="tx2"/>
                </a:solidFill>
              </a:rPr>
              <a:t>деятельности;</a:t>
            </a:r>
            <a:endParaRPr lang="ru-RU" sz="1600" dirty="0" smtClean="0">
              <a:solidFill>
                <a:schemeClr val="tx2"/>
              </a:solidFill>
            </a:endParaRP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3) установление правил взаимодействия в разных </a:t>
            </a:r>
            <a:r>
              <a:rPr lang="ru-RU" sz="1600" dirty="0" smtClean="0">
                <a:solidFill>
                  <a:schemeClr val="tx2"/>
                </a:solidFill>
              </a:rPr>
              <a:t>ситуациях: создание </a:t>
            </a:r>
            <a:r>
              <a:rPr lang="ru-RU" sz="1600" dirty="0" smtClean="0">
                <a:solidFill>
                  <a:schemeClr val="tx2"/>
                </a:solidFill>
              </a:rPr>
              <a:t>условий для позитивных, доброжелательных отношений между </a:t>
            </a:r>
            <a:r>
              <a:rPr lang="ru-RU" sz="1600" dirty="0" smtClean="0">
                <a:solidFill>
                  <a:schemeClr val="tx2"/>
                </a:solidFill>
              </a:rPr>
              <a:t> разными детьми; развитие </a:t>
            </a:r>
            <a:r>
              <a:rPr lang="ru-RU" sz="1600" dirty="0" smtClean="0">
                <a:solidFill>
                  <a:schemeClr val="tx2"/>
                </a:solidFill>
              </a:rPr>
              <a:t>коммуникативных способностей </a:t>
            </a:r>
            <a:r>
              <a:rPr lang="ru-RU" sz="1600" dirty="0" smtClean="0">
                <a:solidFill>
                  <a:schemeClr val="tx2"/>
                </a:solidFill>
              </a:rPr>
              <a:t>детей, позволяющих </a:t>
            </a:r>
            <a:r>
              <a:rPr lang="ru-RU" sz="1600" dirty="0" smtClean="0">
                <a:solidFill>
                  <a:schemeClr val="tx2"/>
                </a:solidFill>
              </a:rPr>
              <a:t>разрешать конфликтные ситуации со </a:t>
            </a:r>
            <a:r>
              <a:rPr lang="ru-RU" sz="1600" dirty="0" smtClean="0">
                <a:solidFill>
                  <a:schemeClr val="tx2"/>
                </a:solidFill>
              </a:rPr>
              <a:t>сверстниками; развитие </a:t>
            </a:r>
            <a:r>
              <a:rPr lang="ru-RU" sz="1600" dirty="0" smtClean="0">
                <a:solidFill>
                  <a:schemeClr val="tx2"/>
                </a:solidFill>
              </a:rPr>
              <a:t>умения детей работать в группе сверстников;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4) построение вариативного развивающего образования, ориентированного на уровень развития, проявляющийся у ребенка в совместной деятельности со взрослым и более опытными сверстниками, но не актуализирующийся в его индивидуальной деятельности (далее - зона ближайшего развития каждого ребенка), через: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создание условий для овладения культурными средствами </a:t>
            </a:r>
            <a:r>
              <a:rPr lang="ru-RU" sz="1600" dirty="0" smtClean="0">
                <a:solidFill>
                  <a:schemeClr val="tx2"/>
                </a:solidFill>
              </a:rPr>
              <a:t>деятельности, организацию </a:t>
            </a:r>
            <a:r>
              <a:rPr lang="ru-RU" sz="1600" dirty="0" smtClean="0">
                <a:solidFill>
                  <a:schemeClr val="tx2"/>
                </a:solidFill>
              </a:rPr>
              <a:t>видов деятельности, способствующих развитию мышления, речи, общения, воображения и детского творчества, личностного, физического и художественно-эстетического развития </a:t>
            </a:r>
            <a:r>
              <a:rPr lang="ru-RU" sz="1600" dirty="0" smtClean="0">
                <a:solidFill>
                  <a:schemeClr val="tx2"/>
                </a:solidFill>
              </a:rPr>
              <a:t>детей; поддержку </a:t>
            </a:r>
            <a:r>
              <a:rPr lang="ru-RU" sz="1600" dirty="0" smtClean="0">
                <a:solidFill>
                  <a:schemeClr val="tx2"/>
                </a:solidFill>
              </a:rPr>
              <a:t>спонтанной игры детей, ее обогащение, обеспечение игрового времени и </a:t>
            </a:r>
            <a:r>
              <a:rPr lang="ru-RU" sz="1600" dirty="0" smtClean="0">
                <a:solidFill>
                  <a:schemeClr val="tx2"/>
                </a:solidFill>
              </a:rPr>
              <a:t>пространства; оценку </a:t>
            </a:r>
            <a:r>
              <a:rPr lang="ru-RU" sz="1600" dirty="0" smtClean="0">
                <a:solidFill>
                  <a:schemeClr val="tx2"/>
                </a:solidFill>
              </a:rPr>
              <a:t>индивидуального развития детей;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5) взаимодействие с родителями  </a:t>
            </a:r>
            <a:r>
              <a:rPr lang="ru-RU" sz="1600" dirty="0" smtClean="0">
                <a:solidFill>
                  <a:schemeClr val="tx2"/>
                </a:solidFill>
              </a:rPr>
              <a:t>по </a:t>
            </a:r>
            <a:r>
              <a:rPr lang="ru-RU" sz="1600" dirty="0" smtClean="0">
                <a:solidFill>
                  <a:schemeClr val="tx2"/>
                </a:solidFill>
              </a:rPr>
              <a:t>вопросам образования ребенка, непосредственного вовлечения их в образовательную деятельность, в том числе посредством создания образовательных проектов совместно с семьей на основе выявления потребностей и поддержки образовательных инициатив семьи.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357166"/>
            <a:ext cx="7715304" cy="578647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Для </a:t>
            </a:r>
            <a:r>
              <a:rPr lang="ru-RU" dirty="0" smtClean="0">
                <a:solidFill>
                  <a:schemeClr val="tx2"/>
                </a:solidFill>
              </a:rPr>
              <a:t>детей с ОВЗ создаются </a:t>
            </a:r>
            <a:r>
              <a:rPr lang="ru-RU" dirty="0" smtClean="0">
                <a:solidFill>
                  <a:schemeClr val="tx2"/>
                </a:solidFill>
              </a:rPr>
              <a:t>необходимые условия для диагностики и коррекции нарушений развития и социальной адаптации, оказания ранней коррекционной помощи на основе специальных психолого-педагогических подходов и наиболее подходящих для этих детей языков, методов, способов общения и </a:t>
            </a:r>
            <a:r>
              <a:rPr lang="ru-RU" dirty="0" smtClean="0">
                <a:solidFill>
                  <a:schemeClr val="tx2"/>
                </a:solidFill>
              </a:rPr>
              <a:t>условий.</a:t>
            </a:r>
          </a:p>
          <a:p>
            <a:pPr algn="just" fontAlgn="t"/>
            <a:endParaRPr lang="ru-RU" dirty="0" smtClean="0">
              <a:solidFill>
                <a:schemeClr val="tx2"/>
              </a:solidFill>
            </a:endParaRPr>
          </a:p>
          <a:p>
            <a:pPr algn="just"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При </a:t>
            </a:r>
            <a:r>
              <a:rPr lang="ru-RU" dirty="0" smtClean="0">
                <a:solidFill>
                  <a:schemeClr val="tx2"/>
                </a:solidFill>
              </a:rPr>
              <a:t>реализации Программы может проводиться </a:t>
            </a:r>
            <a:r>
              <a:rPr lang="ru-RU" dirty="0" smtClean="0">
                <a:solidFill>
                  <a:schemeClr val="tx2"/>
                </a:solidFill>
              </a:rPr>
              <a:t>оценка индивидуального </a:t>
            </a:r>
            <a:r>
              <a:rPr lang="ru-RU" dirty="0" smtClean="0">
                <a:solidFill>
                  <a:schemeClr val="tx2"/>
                </a:solidFill>
              </a:rPr>
              <a:t>развития </a:t>
            </a:r>
            <a:r>
              <a:rPr lang="ru-RU" dirty="0" smtClean="0">
                <a:solidFill>
                  <a:schemeClr val="tx2"/>
                </a:solidFill>
              </a:rPr>
              <a:t>детей, в </a:t>
            </a:r>
            <a:r>
              <a:rPr lang="ru-RU" dirty="0" smtClean="0">
                <a:solidFill>
                  <a:schemeClr val="tx2"/>
                </a:solidFill>
              </a:rPr>
              <a:t>рамках педагогической </a:t>
            </a:r>
            <a:r>
              <a:rPr lang="ru-RU" dirty="0" smtClean="0">
                <a:solidFill>
                  <a:schemeClr val="tx2"/>
                </a:solidFill>
              </a:rPr>
              <a:t>диагностики. Ее результаты  могут </a:t>
            </a:r>
            <a:r>
              <a:rPr lang="ru-RU" dirty="0" smtClean="0">
                <a:solidFill>
                  <a:schemeClr val="tx2"/>
                </a:solidFill>
              </a:rPr>
              <a:t>использоваться исключительно для решения следующих образовательных задач:</a:t>
            </a:r>
          </a:p>
          <a:p>
            <a:pPr algn="just" fontAlgn="t"/>
            <a:r>
              <a:rPr lang="ru-RU" dirty="0" smtClean="0">
                <a:solidFill>
                  <a:schemeClr val="tx2"/>
                </a:solidFill>
              </a:rPr>
              <a:t>1) индивидуализации образования (в том числе поддержки ребенка, построения его образовательной траектории или профессиональной коррекции особенностей его развития);</a:t>
            </a:r>
          </a:p>
          <a:p>
            <a:pPr algn="just" fontAlgn="t"/>
            <a:r>
              <a:rPr lang="ru-RU" dirty="0" smtClean="0">
                <a:solidFill>
                  <a:schemeClr val="tx2"/>
                </a:solidFill>
              </a:rPr>
              <a:t>2) оптимизации работы с группой детей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pPr algn="just" fontAlgn="t"/>
            <a:endParaRPr lang="ru-RU" dirty="0" smtClean="0">
              <a:solidFill>
                <a:schemeClr val="tx2"/>
              </a:solidFill>
            </a:endParaRPr>
          </a:p>
          <a:p>
            <a:pPr algn="just"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При необходимости используется психологическая диагностика развития </a:t>
            </a:r>
            <a:r>
              <a:rPr lang="ru-RU" dirty="0" smtClean="0">
                <a:solidFill>
                  <a:schemeClr val="tx2"/>
                </a:solidFill>
              </a:rPr>
              <a:t>детей, результаты которой могут использоваться для решения задач психологического сопровождения и проведения квалифицированной коррекции развития детей.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357166"/>
            <a:ext cx="7715304" cy="578647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 Организация </a:t>
            </a:r>
            <a:r>
              <a:rPr lang="ru-RU" dirty="0" smtClean="0">
                <a:solidFill>
                  <a:schemeClr val="tx2"/>
                </a:solidFill>
              </a:rPr>
              <a:t>должна создавать возможности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</a:p>
          <a:p>
            <a:pPr algn="just" fontAlgn="t">
              <a:buFont typeface="Wingdings" pitchFamily="2" charset="2"/>
              <a:buChar char="ü"/>
            </a:pPr>
            <a:endParaRPr lang="ru-RU" dirty="0" smtClean="0">
              <a:solidFill>
                <a:schemeClr val="tx2"/>
              </a:solidFill>
            </a:endParaRPr>
          </a:p>
          <a:p>
            <a:pPr algn="just" fontAlgn="t"/>
            <a:r>
              <a:rPr lang="ru-RU" dirty="0" smtClean="0">
                <a:solidFill>
                  <a:schemeClr val="tx2"/>
                </a:solidFill>
              </a:rPr>
              <a:t>1) для предоставления информации о Программе семье и всем заинтересованным лицам, вовлеченным в образовательную деятельность, а также широкой общественности;</a:t>
            </a:r>
          </a:p>
          <a:p>
            <a:pPr algn="just" fontAlgn="t"/>
            <a:r>
              <a:rPr lang="ru-RU" dirty="0" smtClean="0">
                <a:solidFill>
                  <a:schemeClr val="tx2"/>
                </a:solidFill>
              </a:rPr>
              <a:t>2) для взрослых по поиску, использованию материалов, обеспечивающих реализацию Программы, в том числе в информационной среде;</a:t>
            </a:r>
          </a:p>
          <a:p>
            <a:pPr algn="just" fontAlgn="t"/>
            <a:r>
              <a:rPr lang="ru-RU" dirty="0" smtClean="0">
                <a:solidFill>
                  <a:schemeClr val="tx2"/>
                </a:solidFill>
              </a:rPr>
              <a:t>3) для обсуждения с родителями (законными представителями) детей вопросов, связанных с реализацией Программы.</a:t>
            </a:r>
          </a:p>
          <a:p>
            <a:pPr algn="just" fontAlgn="t"/>
            <a:endParaRPr lang="ru-RU" dirty="0" smtClean="0">
              <a:solidFill>
                <a:schemeClr val="tx2"/>
              </a:solidFill>
            </a:endParaRPr>
          </a:p>
          <a:p>
            <a:pPr indent="-283464" algn="just" fontAlgn="t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Максимально допустимый объем образовательной нагрузки должен соответствовать санитарно-эпидемиологическим правилам и нормативам </a:t>
            </a:r>
            <a:r>
              <a:rPr lang="ru-RU" dirty="0" err="1" smtClean="0">
                <a:solidFill>
                  <a:schemeClr val="tx2"/>
                </a:solidFill>
              </a:rPr>
              <a:t>СанПиН</a:t>
            </a:r>
            <a:r>
              <a:rPr lang="ru-RU" dirty="0" smtClean="0">
                <a:solidFill>
                  <a:schemeClr val="tx2"/>
                </a:solidFill>
              </a:rPr>
              <a:t> 2.4.1.3049-13 "Санитарно-эпидемиологические требования к устройству, содержанию и организации режима работы дошкольных образовательных организаций", утвержденным постановлением Главного государственного санитарного врача Российской Федерации от 15 мая 2013 г. </a:t>
            </a:r>
            <a:r>
              <a:rPr lang="ru-RU" dirty="0" smtClean="0">
                <a:solidFill>
                  <a:schemeClr val="tx2"/>
                </a:solidFill>
              </a:rPr>
              <a:t>N 26 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2978" y="214290"/>
            <a:ext cx="8001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>
              <a:spcAft>
                <a:spcPct val="0"/>
              </a:spcAft>
            </a:pPr>
            <a:r>
              <a:rPr lang="ru-RU" sz="1800" b="1" dirty="0" smtClean="0"/>
              <a:t>Требования к развивающей предметно-пространственной среде</a:t>
            </a:r>
            <a:r>
              <a:rPr lang="ru-RU" sz="1800" b="1" dirty="0" smtClean="0"/>
              <a:t>.</a:t>
            </a:r>
            <a:endParaRPr lang="ru-RU" sz="1800" b="1" dirty="0" smtClean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785794"/>
            <a:ext cx="7715304" cy="578647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</a:rPr>
              <a:t>Развивающая </a:t>
            </a:r>
            <a:r>
              <a:rPr lang="ru-RU" sz="1400" dirty="0" smtClean="0">
                <a:solidFill>
                  <a:schemeClr val="tx2"/>
                </a:solidFill>
              </a:rPr>
              <a:t>предметно-пространственная среда обеспечивает максимальную реализацию образовательного потенциала </a:t>
            </a:r>
            <a:r>
              <a:rPr lang="ru-RU" sz="1400" dirty="0" smtClean="0">
                <a:solidFill>
                  <a:schemeClr val="tx2"/>
                </a:solidFill>
              </a:rPr>
              <a:t>пространства ДОУ;</a:t>
            </a:r>
          </a:p>
          <a:p>
            <a:pPr fontAlgn="t"/>
            <a:r>
              <a:rPr lang="ru-RU" sz="1400" dirty="0" smtClean="0">
                <a:solidFill>
                  <a:schemeClr val="tx2"/>
                </a:solidFill>
              </a:rPr>
              <a:t> </a:t>
            </a:r>
            <a:endParaRPr lang="ru-RU" sz="14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</a:rPr>
              <a:t>Развивающая </a:t>
            </a:r>
            <a:r>
              <a:rPr lang="ru-RU" sz="1400" dirty="0" smtClean="0">
                <a:solidFill>
                  <a:schemeClr val="tx2"/>
                </a:solidFill>
              </a:rPr>
              <a:t>предметно-пространственная среда должна обеспечивать возможность общения и совместной деятельности </a:t>
            </a:r>
            <a:r>
              <a:rPr lang="ru-RU" sz="1400" dirty="0" smtClean="0">
                <a:solidFill>
                  <a:schemeClr val="tx2"/>
                </a:solidFill>
              </a:rPr>
              <a:t>детей </a:t>
            </a:r>
            <a:r>
              <a:rPr lang="ru-RU" sz="1400" dirty="0" smtClean="0">
                <a:solidFill>
                  <a:schemeClr val="tx2"/>
                </a:solidFill>
              </a:rPr>
              <a:t>разного </a:t>
            </a:r>
            <a:r>
              <a:rPr lang="ru-RU" sz="1400" dirty="0" smtClean="0">
                <a:solidFill>
                  <a:schemeClr val="tx2"/>
                </a:solidFill>
              </a:rPr>
              <a:t>возраста </a:t>
            </a:r>
            <a:r>
              <a:rPr lang="ru-RU" sz="1400" dirty="0" smtClean="0">
                <a:solidFill>
                  <a:schemeClr val="tx2"/>
                </a:solidFill>
              </a:rPr>
              <a:t>и взрослых, двигательной активности детей, а также возможности для </a:t>
            </a:r>
            <a:r>
              <a:rPr lang="ru-RU" sz="1400" dirty="0" smtClean="0">
                <a:solidFill>
                  <a:schemeClr val="tx2"/>
                </a:solidFill>
              </a:rPr>
              <a:t>уединения;</a:t>
            </a:r>
          </a:p>
          <a:p>
            <a:pPr fontAlgn="t"/>
            <a:endParaRPr lang="ru-RU" sz="14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</a:rPr>
              <a:t>Развивающая </a:t>
            </a:r>
            <a:r>
              <a:rPr lang="ru-RU" sz="1400" dirty="0" smtClean="0">
                <a:solidFill>
                  <a:schemeClr val="tx2"/>
                </a:solidFill>
              </a:rPr>
              <a:t>предметно-пространственная среда должна </a:t>
            </a:r>
            <a:r>
              <a:rPr lang="ru-RU" sz="1400" dirty="0" smtClean="0">
                <a:solidFill>
                  <a:schemeClr val="tx2"/>
                </a:solidFill>
              </a:rPr>
              <a:t>обеспечивать: реализацию </a:t>
            </a:r>
            <a:r>
              <a:rPr lang="ru-RU" sz="1400" dirty="0" smtClean="0">
                <a:solidFill>
                  <a:schemeClr val="tx2"/>
                </a:solidFill>
              </a:rPr>
              <a:t>различных образовательных </a:t>
            </a:r>
            <a:r>
              <a:rPr lang="ru-RU" sz="1400" dirty="0" smtClean="0">
                <a:solidFill>
                  <a:schemeClr val="tx2"/>
                </a:solidFill>
              </a:rPr>
              <a:t>программ; в </a:t>
            </a:r>
            <a:r>
              <a:rPr lang="ru-RU" sz="1400" dirty="0" smtClean="0">
                <a:solidFill>
                  <a:schemeClr val="tx2"/>
                </a:solidFill>
              </a:rPr>
              <a:t>случае организации инклюзивного образования - необходимые для него </a:t>
            </a:r>
            <a:r>
              <a:rPr lang="ru-RU" sz="1400" dirty="0" smtClean="0">
                <a:solidFill>
                  <a:schemeClr val="tx2"/>
                </a:solidFill>
              </a:rPr>
              <a:t>условия; учет </a:t>
            </a:r>
            <a:r>
              <a:rPr lang="ru-RU" sz="1400" dirty="0" smtClean="0">
                <a:solidFill>
                  <a:schemeClr val="tx2"/>
                </a:solidFill>
              </a:rPr>
              <a:t>национально-культурных, климатических </a:t>
            </a:r>
            <a:r>
              <a:rPr lang="ru-RU" sz="1400" dirty="0" smtClean="0">
                <a:solidFill>
                  <a:schemeClr val="tx2"/>
                </a:solidFill>
              </a:rPr>
              <a:t>условий; учет </a:t>
            </a:r>
            <a:r>
              <a:rPr lang="ru-RU" sz="1400" dirty="0" smtClean="0">
                <a:solidFill>
                  <a:schemeClr val="tx2"/>
                </a:solidFill>
              </a:rPr>
              <a:t>возрастных особенностей </a:t>
            </a:r>
            <a:r>
              <a:rPr lang="ru-RU" sz="1400" dirty="0" smtClean="0">
                <a:solidFill>
                  <a:schemeClr val="tx2"/>
                </a:solidFill>
              </a:rPr>
              <a:t>детей;</a:t>
            </a:r>
          </a:p>
          <a:p>
            <a:pPr fontAlgn="t"/>
            <a:endParaRPr lang="ru-RU" sz="14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</a:rPr>
              <a:t>Развивающая </a:t>
            </a:r>
            <a:r>
              <a:rPr lang="ru-RU" sz="1400" dirty="0" smtClean="0">
                <a:solidFill>
                  <a:schemeClr val="tx2"/>
                </a:solidFill>
              </a:rPr>
              <a:t>предметно-пространственная среда должна быть содержательно-насыщенной, трансформируемой, полифункциональной, вариативной, доступной и </a:t>
            </a:r>
            <a:r>
              <a:rPr lang="ru-RU" sz="1400" dirty="0" smtClean="0">
                <a:solidFill>
                  <a:schemeClr val="tx2"/>
                </a:solidFill>
              </a:rPr>
              <a:t>безопасной:</a:t>
            </a:r>
          </a:p>
          <a:p>
            <a:pPr fontAlgn="t"/>
            <a:endParaRPr lang="ru-RU" sz="1400" dirty="0" smtClean="0">
              <a:solidFill>
                <a:schemeClr val="tx2"/>
              </a:solidFill>
            </a:endParaRPr>
          </a:p>
          <a:p>
            <a:pPr fontAlgn="t"/>
            <a:r>
              <a:rPr lang="ru-RU" sz="1400" dirty="0" smtClean="0">
                <a:solidFill>
                  <a:schemeClr val="tx2"/>
                </a:solidFill>
              </a:rPr>
              <a:t>Насыщенность </a:t>
            </a:r>
            <a:r>
              <a:rPr lang="ru-RU" sz="1400" dirty="0" smtClean="0">
                <a:solidFill>
                  <a:schemeClr val="tx2"/>
                </a:solidFill>
              </a:rPr>
              <a:t>среды должна соответствовать возрастным возможностям детей и содержанию </a:t>
            </a:r>
            <a:r>
              <a:rPr lang="ru-RU" sz="1400" dirty="0" smtClean="0">
                <a:solidFill>
                  <a:schemeClr val="tx2"/>
                </a:solidFill>
              </a:rPr>
              <a:t>Программы</a:t>
            </a:r>
            <a:r>
              <a:rPr lang="ru-RU" sz="1400" dirty="0" smtClean="0">
                <a:solidFill>
                  <a:schemeClr val="tx2"/>
                </a:solidFill>
              </a:rPr>
              <a:t>;</a:t>
            </a:r>
            <a:endParaRPr lang="ru-RU" sz="1400" dirty="0" smtClean="0">
              <a:solidFill>
                <a:schemeClr val="tx2"/>
              </a:solidFill>
            </a:endParaRPr>
          </a:p>
          <a:p>
            <a:pPr fontAlgn="t"/>
            <a:r>
              <a:rPr lang="ru-RU" sz="1400" dirty="0" err="1" smtClean="0">
                <a:solidFill>
                  <a:schemeClr val="tx2"/>
                </a:solidFill>
              </a:rPr>
              <a:t>Трансформируемость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smtClean="0">
                <a:solidFill>
                  <a:schemeClr val="tx2"/>
                </a:solidFill>
              </a:rPr>
              <a:t>пространства предполагает возможность изменений предметно-пространственной среды в зависимости от образовательной ситуации, в том числе от меняющихся интересов и возможностей детей;</a:t>
            </a:r>
          </a:p>
          <a:p>
            <a:pPr fontAlgn="t"/>
            <a:r>
              <a:rPr lang="ru-RU" sz="1400" dirty="0" err="1" smtClean="0">
                <a:solidFill>
                  <a:schemeClr val="tx2"/>
                </a:solidFill>
              </a:rPr>
              <a:t>Полифункциональность</a:t>
            </a:r>
            <a:r>
              <a:rPr lang="ru-RU" sz="1400" dirty="0" smtClean="0">
                <a:solidFill>
                  <a:schemeClr val="tx2"/>
                </a:solidFill>
              </a:rPr>
              <a:t> – наличие  не </a:t>
            </a:r>
            <a:r>
              <a:rPr lang="ru-RU" sz="1400" dirty="0" smtClean="0">
                <a:solidFill>
                  <a:schemeClr val="tx2"/>
                </a:solidFill>
              </a:rPr>
              <a:t>обладающих жестко закрепленным способом </a:t>
            </a:r>
            <a:r>
              <a:rPr lang="ru-RU" sz="1400" dirty="0" smtClean="0">
                <a:solidFill>
                  <a:schemeClr val="tx2"/>
                </a:solidFill>
              </a:rPr>
              <a:t>употребления материалов, игр, игрушек. Модулей. Мебели и пр.;</a:t>
            </a:r>
          </a:p>
          <a:p>
            <a:pPr fontAlgn="t"/>
            <a:r>
              <a:rPr lang="ru-RU" sz="1400" dirty="0" smtClean="0">
                <a:solidFill>
                  <a:schemeClr val="tx2"/>
                </a:solidFill>
              </a:rPr>
              <a:t>Вариативность </a:t>
            </a:r>
            <a:r>
              <a:rPr lang="ru-RU" sz="1400" dirty="0" smtClean="0">
                <a:solidFill>
                  <a:schemeClr val="tx2"/>
                </a:solidFill>
              </a:rPr>
              <a:t>среды </a:t>
            </a:r>
            <a:r>
              <a:rPr lang="ru-RU" sz="1400" dirty="0" smtClean="0">
                <a:solidFill>
                  <a:schemeClr val="tx2"/>
                </a:solidFill>
              </a:rPr>
              <a:t>предполагает: наличие </a:t>
            </a:r>
            <a:r>
              <a:rPr lang="ru-RU" sz="1400" dirty="0" smtClean="0">
                <a:solidFill>
                  <a:schemeClr val="tx2"/>
                </a:solidFill>
              </a:rPr>
              <a:t>в </a:t>
            </a:r>
            <a:r>
              <a:rPr lang="ru-RU" sz="1400" dirty="0" smtClean="0">
                <a:solidFill>
                  <a:schemeClr val="tx2"/>
                </a:solidFill>
              </a:rPr>
              <a:t>различных </a:t>
            </a:r>
            <a:r>
              <a:rPr lang="ru-RU" sz="1400" dirty="0" smtClean="0">
                <a:solidFill>
                  <a:schemeClr val="tx2"/>
                </a:solidFill>
              </a:rPr>
              <a:t>пространств (для игры, конструирования, уединения и пр.), а также разнообразных материалов, игр, игрушек и оборудования, обеспечивающих свободный выбор </a:t>
            </a:r>
            <a:r>
              <a:rPr lang="ru-RU" sz="1400" dirty="0" smtClean="0">
                <a:solidFill>
                  <a:schemeClr val="tx2"/>
                </a:solidFill>
              </a:rPr>
              <a:t>детей; периодическую </a:t>
            </a:r>
            <a:r>
              <a:rPr lang="ru-RU" sz="1400" dirty="0" smtClean="0">
                <a:solidFill>
                  <a:schemeClr val="tx2"/>
                </a:solidFill>
              </a:rPr>
              <a:t>сменяемость игрового материала, появление новых предметов, стимулирующих игровую, двигательную, познавательную и исследовательскую активность детей.</a:t>
            </a:r>
          </a:p>
          <a:p>
            <a:pPr fontAlgn="t"/>
            <a:r>
              <a:rPr lang="ru-RU" sz="1400" dirty="0" smtClean="0">
                <a:solidFill>
                  <a:schemeClr val="tx2"/>
                </a:solidFill>
              </a:rPr>
              <a:t>Доступность </a:t>
            </a:r>
            <a:r>
              <a:rPr lang="ru-RU" sz="1400" dirty="0" smtClean="0">
                <a:solidFill>
                  <a:schemeClr val="tx2"/>
                </a:solidFill>
              </a:rPr>
              <a:t>среды </a:t>
            </a:r>
            <a:r>
              <a:rPr lang="ru-RU" sz="1400" dirty="0" smtClean="0">
                <a:solidFill>
                  <a:schemeClr val="tx2"/>
                </a:solidFill>
              </a:rPr>
              <a:t>предполагает: доступность </a:t>
            </a:r>
            <a:r>
              <a:rPr lang="ru-RU" sz="1400" dirty="0" smtClean="0">
                <a:solidFill>
                  <a:schemeClr val="tx2"/>
                </a:solidFill>
              </a:rPr>
              <a:t>для воспитанников, в том числе детей с ограниченными возможностями здоровья и детей-инвалидов, всех помещений, где осуществляется образовательная </a:t>
            </a:r>
            <a:r>
              <a:rPr lang="ru-RU" sz="1400" dirty="0" smtClean="0">
                <a:solidFill>
                  <a:schemeClr val="tx2"/>
                </a:solidFill>
              </a:rPr>
              <a:t>деятельность; свободный </a:t>
            </a:r>
            <a:r>
              <a:rPr lang="ru-RU" sz="1400" dirty="0" smtClean="0">
                <a:solidFill>
                  <a:schemeClr val="tx2"/>
                </a:solidFill>
              </a:rPr>
              <a:t>доступ детей, в том числе детей с ограниченными возможностями здоровья, к играм, игрушкам, материалам, пособиям, обеспечивающим все основные виды детской </a:t>
            </a:r>
            <a:r>
              <a:rPr lang="ru-RU" sz="1400" dirty="0" smtClean="0">
                <a:solidFill>
                  <a:schemeClr val="tx2"/>
                </a:solidFill>
              </a:rPr>
              <a:t>активности; исправность </a:t>
            </a:r>
            <a:r>
              <a:rPr lang="ru-RU" sz="1400" dirty="0" smtClean="0">
                <a:solidFill>
                  <a:schemeClr val="tx2"/>
                </a:solidFill>
              </a:rPr>
              <a:t>и сохранность материалов и оборудования.</a:t>
            </a:r>
          </a:p>
          <a:p>
            <a:pPr fontAlgn="t"/>
            <a:r>
              <a:rPr lang="ru-RU" sz="1400" dirty="0" smtClean="0">
                <a:solidFill>
                  <a:schemeClr val="tx2"/>
                </a:solidFill>
              </a:rPr>
              <a:t>Безопасность </a:t>
            </a:r>
            <a:r>
              <a:rPr lang="ru-RU" sz="1400" dirty="0" smtClean="0">
                <a:solidFill>
                  <a:schemeClr val="tx2"/>
                </a:solidFill>
              </a:rPr>
              <a:t>предметно-пространственной среды предполагает соответствие всех ее элементов требованиям по обеспечению надежности и безопасности их использования</a:t>
            </a:r>
            <a:r>
              <a:rPr lang="ru-RU" sz="1400" dirty="0" smtClean="0">
                <a:solidFill>
                  <a:schemeClr val="tx2"/>
                </a:solidFill>
              </a:rPr>
              <a:t>.</a:t>
            </a:r>
          </a:p>
          <a:p>
            <a:pPr fontAlgn="t"/>
            <a:endParaRPr lang="ru-RU" sz="14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</a:rPr>
              <a:t>Организация </a:t>
            </a:r>
            <a:r>
              <a:rPr lang="ru-RU" sz="1400" dirty="0" smtClean="0">
                <a:solidFill>
                  <a:schemeClr val="tx2"/>
                </a:solidFill>
              </a:rPr>
              <a:t>самостоятельно определяет средства обучения, в том числе технические, соответствующие материалы (в том числе расходные), игровое, спортивное, оздоровительное оборудование, инвентарь, необходимые для реализации Программы.</a:t>
            </a:r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endParaRPr lang="ru-RU" sz="4000" dirty="0" smtClean="0">
              <a:solidFill>
                <a:schemeClr val="tx2"/>
              </a:solidFill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2976" y="357166"/>
            <a:ext cx="778671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>
              <a:spcAft>
                <a:spcPct val="0"/>
              </a:spcAft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Требования </a:t>
            </a:r>
            <a:r>
              <a:rPr lang="ru-RU" sz="1800" b="1" dirty="0" smtClean="0"/>
              <a:t>к материально-техническим условиям реализации основной образовательной программы дошкольного образования</a:t>
            </a:r>
            <a:r>
              <a:rPr lang="ru-RU" sz="1800" b="1" dirty="0" smtClean="0"/>
              <a:t>.</a:t>
            </a:r>
            <a:endParaRPr lang="ru-RU" sz="1800" b="1" dirty="0" smtClean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142976" y="1785926"/>
            <a:ext cx="7715304" cy="378621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требования</a:t>
            </a:r>
            <a:r>
              <a:rPr lang="ru-RU" dirty="0" smtClean="0">
                <a:solidFill>
                  <a:schemeClr val="tx2"/>
                </a:solidFill>
              </a:rPr>
              <a:t>, определяемые в соответствии с санитарно-эпидемиологическими правилами и нормативами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buFont typeface="Wingdings" pitchFamily="2" charset="2"/>
              <a:buChar char="ü"/>
            </a:pPr>
            <a:endParaRPr lang="ru-RU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требования</a:t>
            </a:r>
            <a:r>
              <a:rPr lang="ru-RU" dirty="0" smtClean="0">
                <a:solidFill>
                  <a:schemeClr val="tx2"/>
                </a:solidFill>
              </a:rPr>
              <a:t>, определяемые в соответствии с правилами пожарной безопасности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buFont typeface="Wingdings" pitchFamily="2" charset="2"/>
              <a:buChar char="ü"/>
            </a:pPr>
            <a:endParaRPr lang="ru-RU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требования </a:t>
            </a:r>
            <a:r>
              <a:rPr lang="ru-RU" dirty="0" smtClean="0">
                <a:solidFill>
                  <a:schemeClr val="tx2"/>
                </a:solidFill>
              </a:rPr>
              <a:t>к средствам обучения и воспитания в соответствии с возрастом и индивидуальными особенностями развития детей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buFont typeface="Wingdings" pitchFamily="2" charset="2"/>
              <a:buChar char="ü"/>
            </a:pPr>
            <a:endParaRPr lang="ru-RU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оснащенность </a:t>
            </a:r>
            <a:r>
              <a:rPr lang="ru-RU" dirty="0" smtClean="0">
                <a:solidFill>
                  <a:schemeClr val="tx2"/>
                </a:solidFill>
              </a:rPr>
              <a:t>помещений развивающей предметно-пространственной средой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pPr fontAlgn="t">
              <a:buFont typeface="Wingdings" pitchFamily="2" charset="2"/>
              <a:buChar char="ü"/>
            </a:pPr>
            <a:endParaRPr lang="ru-RU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требования </a:t>
            </a:r>
            <a:r>
              <a:rPr lang="ru-RU" dirty="0" smtClean="0">
                <a:solidFill>
                  <a:schemeClr val="tx2"/>
                </a:solidFill>
              </a:rPr>
              <a:t>к материально-техническому обеспечению программы (учебно-методический комплект, оборудование, оснащение (предметы).</a:t>
            </a:r>
            <a:endParaRPr lang="ru-RU" dirty="0" smtClean="0">
              <a:solidFill>
                <a:schemeClr val="tx2"/>
              </a:solidFill>
            </a:endParaRPr>
          </a:p>
          <a:p>
            <a:pPr fontAlgn="t"/>
            <a:endParaRPr lang="ru-RU" sz="1200" dirty="0" smtClean="0"/>
          </a:p>
          <a:p>
            <a:pPr fontAlgn="t"/>
            <a:endParaRPr lang="ru-RU" sz="1200" dirty="0" smtClean="0"/>
          </a:p>
          <a:p>
            <a:pPr fontAlgn="t"/>
            <a:endParaRPr lang="ru-RU" sz="1200" dirty="0" smtClean="0"/>
          </a:p>
          <a:p>
            <a:pPr fontAlgn="t"/>
            <a:endParaRPr lang="ru-RU" sz="1200" dirty="0" smtClean="0"/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endParaRPr lang="ru-RU" sz="4000" dirty="0" smtClean="0">
              <a:solidFill>
                <a:schemeClr val="tx2"/>
              </a:solidFill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2976" y="142852"/>
            <a:ext cx="778671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>
              <a:spcAft>
                <a:spcPct val="0"/>
              </a:spcAft>
            </a:pPr>
            <a:r>
              <a:rPr lang="ru-RU" sz="1800" b="1" dirty="0" smtClean="0"/>
              <a:t>Требования </a:t>
            </a:r>
            <a:r>
              <a:rPr lang="ru-RU" sz="1800" b="1" dirty="0" smtClean="0"/>
              <a:t>к финансовым условиям реализации основной образовательной программы дошкольного образования</a:t>
            </a:r>
            <a:r>
              <a:rPr lang="ru-RU" sz="1800" b="1" dirty="0" smtClean="0"/>
              <a:t>.</a:t>
            </a:r>
            <a:endParaRPr lang="ru-RU" sz="1800" b="1" dirty="0" smtClean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142976" y="857232"/>
            <a:ext cx="7858180" cy="5857916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</a:rPr>
              <a:t>Финансовое </a:t>
            </a:r>
            <a:r>
              <a:rPr lang="ru-RU" sz="1400" dirty="0" smtClean="0">
                <a:solidFill>
                  <a:schemeClr val="tx2"/>
                </a:solidFill>
              </a:rPr>
              <a:t>обеспечение государственных гарантий на получение гражданами общедоступного и бесплатного дошкольного образования за счет средств соответствующих бюджетов бюджетной системы Российской Федерации в государственных, муниципальных и частных организациях осуществляется на основе нормативов обеспечения государственных гарантий реализации прав на получение общедоступного и бесплатного дошкольного образования, определяемых органами государственной власти субъектов Российской Федерации, обеспечивающих реализацию Программы в соответствии со Стандартом</a:t>
            </a:r>
            <a:r>
              <a:rPr lang="ru-RU" sz="1400" dirty="0" smtClean="0">
                <a:solidFill>
                  <a:schemeClr val="tx2"/>
                </a:solidFill>
              </a:rPr>
              <a:t>.</a:t>
            </a:r>
          </a:p>
          <a:p>
            <a:pPr fontAlgn="t"/>
            <a:endParaRPr lang="ru-RU" sz="14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</a:rPr>
              <a:t>Финансовые </a:t>
            </a:r>
            <a:r>
              <a:rPr lang="ru-RU" sz="1400" dirty="0" smtClean="0">
                <a:solidFill>
                  <a:schemeClr val="tx2"/>
                </a:solidFill>
              </a:rPr>
              <a:t>условия реализации Программы должны:</a:t>
            </a:r>
          </a:p>
          <a:p>
            <a:pPr fontAlgn="t"/>
            <a:r>
              <a:rPr lang="ru-RU" sz="1400" dirty="0" smtClean="0">
                <a:solidFill>
                  <a:schemeClr val="tx2"/>
                </a:solidFill>
              </a:rPr>
              <a:t>1) обеспечивать возможность выполнения требований Стандарта к условиям реализации и структуре Программы;</a:t>
            </a:r>
          </a:p>
          <a:p>
            <a:pPr fontAlgn="t"/>
            <a:r>
              <a:rPr lang="ru-RU" sz="1400" dirty="0" smtClean="0">
                <a:solidFill>
                  <a:schemeClr val="tx2"/>
                </a:solidFill>
              </a:rPr>
              <a:t>2) обеспечивать реализацию обязательной части Программы и части, формируемой участниками образовательного процесса, учитывая вариативность индивидуальных траекторий развития детей;</a:t>
            </a:r>
          </a:p>
          <a:p>
            <a:pPr fontAlgn="t"/>
            <a:r>
              <a:rPr lang="ru-RU" sz="1400" dirty="0" smtClean="0">
                <a:solidFill>
                  <a:schemeClr val="tx2"/>
                </a:solidFill>
              </a:rPr>
              <a:t>3) отражать структуру и объем расходов, необходимых для реализации Программы, а также механизм их формирования</a:t>
            </a:r>
            <a:r>
              <a:rPr lang="ru-RU" sz="1400" dirty="0" smtClean="0">
                <a:solidFill>
                  <a:schemeClr val="tx2"/>
                </a:solidFill>
              </a:rPr>
              <a:t>.</a:t>
            </a:r>
          </a:p>
          <a:p>
            <a:pPr fontAlgn="t"/>
            <a:endParaRPr lang="ru-RU" sz="14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</a:rPr>
              <a:t>Финансирование </a:t>
            </a:r>
            <a:r>
              <a:rPr lang="ru-RU" sz="1400" dirty="0" smtClean="0">
                <a:solidFill>
                  <a:schemeClr val="tx2"/>
                </a:solidFill>
              </a:rPr>
              <a:t>реализации образовательной программы дошкольного образования должно осуществляться в объеме определяемых органами государственной власти субъектов Российской Федерации нормативов обеспечения государственных гарантий реализации прав на получение общедоступного и бесплатного дошкольного образования. Указанные нормативы определяются в соответствии со Стандартом, с учетом типа Организации, специальных условий получения образования детьми с </a:t>
            </a:r>
            <a:r>
              <a:rPr lang="ru-RU" sz="1400" dirty="0" smtClean="0">
                <a:solidFill>
                  <a:schemeClr val="tx2"/>
                </a:solidFill>
              </a:rPr>
              <a:t> ОВЗ, обеспечения </a:t>
            </a:r>
            <a:r>
              <a:rPr lang="ru-RU" sz="1400" dirty="0" smtClean="0">
                <a:solidFill>
                  <a:schemeClr val="tx2"/>
                </a:solidFill>
              </a:rPr>
              <a:t>дополнительного профессионального образования педагогических работников, обеспечения безопасных условий обучения и воспитания, охраны здоровья детей, направленности Программы, категории детей, форм обучения и иных особенностей образовательной деятельности, и должен быть достаточным и необходимым для осуществления </a:t>
            </a:r>
            <a:r>
              <a:rPr lang="ru-RU" sz="1400" dirty="0" smtClean="0">
                <a:solidFill>
                  <a:schemeClr val="tx2"/>
                </a:solidFill>
              </a:rPr>
              <a:t>всех расходов Организации, необходимых для осуществления ее деятельности.</a:t>
            </a:r>
          </a:p>
          <a:p>
            <a:pPr fontAlgn="t"/>
            <a:endParaRPr lang="ru-RU" sz="1600" dirty="0" smtClean="0"/>
          </a:p>
          <a:p>
            <a:pPr fontAlgn="t"/>
            <a:endParaRPr lang="ru-RU" sz="1600" dirty="0" smtClean="0"/>
          </a:p>
          <a:p>
            <a:pPr fontAlgn="t"/>
            <a:endParaRPr lang="ru-RU" sz="1600" dirty="0" smtClean="0"/>
          </a:p>
          <a:p>
            <a:pPr fontAlgn="t"/>
            <a:endParaRPr lang="ru-RU" sz="1600" dirty="0" smtClean="0"/>
          </a:p>
          <a:p>
            <a:pPr fontAlgn="t">
              <a:lnSpc>
                <a:spcPct val="120000"/>
              </a:lnSpc>
              <a:buFont typeface="Wingdings" pitchFamily="2" charset="2"/>
              <a:buChar char="ü"/>
            </a:pPr>
            <a:endParaRPr lang="ru-RU" sz="1600" dirty="0" smtClean="0">
              <a:solidFill>
                <a:schemeClr val="tx2"/>
              </a:solidFill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2978" y="214292"/>
            <a:ext cx="778674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r>
              <a:rPr lang="ru-RU" sz="2800" b="1" dirty="0" smtClean="0">
                <a:solidFill>
                  <a:srgbClr val="FF0000"/>
                </a:solidFill>
              </a:rPr>
              <a:t>Требования к результатам освоения основной образовательной программы дошкольного образования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5" y="1643050"/>
            <a:ext cx="7715304" cy="4800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endParaRPr lang="ru-RU" sz="1700" dirty="0" smtClean="0">
              <a:solidFill>
                <a:schemeClr val="tx2"/>
              </a:solidFill>
            </a:endParaRPr>
          </a:p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sz="1700" dirty="0" smtClean="0">
                <a:solidFill>
                  <a:schemeClr val="tx2"/>
                </a:solidFill>
              </a:rPr>
              <a:t>Требования </a:t>
            </a:r>
            <a:r>
              <a:rPr lang="ru-RU" sz="1700" dirty="0" smtClean="0">
                <a:solidFill>
                  <a:schemeClr val="tx2"/>
                </a:solidFill>
              </a:rPr>
              <a:t>Стандарта к результатам освоения Программы </a:t>
            </a:r>
            <a:r>
              <a:rPr lang="ru-RU" sz="1700" b="1" dirty="0" smtClean="0">
                <a:solidFill>
                  <a:schemeClr val="tx2"/>
                </a:solidFill>
              </a:rPr>
              <a:t>представлены в виде целевых ориентиров</a:t>
            </a:r>
            <a:r>
              <a:rPr lang="ru-RU" sz="1700" dirty="0" smtClean="0">
                <a:solidFill>
                  <a:schemeClr val="tx2"/>
                </a:solidFill>
              </a:rPr>
              <a:t> дошкольного образования, которые представляют собой социально-нормативные возрастные характеристики возможных достижений ребенка на этапе завершения уровня дошкольного образования</a:t>
            </a:r>
            <a:r>
              <a:rPr lang="ru-RU" sz="1700" dirty="0" smtClean="0">
                <a:solidFill>
                  <a:schemeClr val="tx2"/>
                </a:solidFill>
              </a:rPr>
              <a:t>.</a:t>
            </a:r>
          </a:p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endParaRPr lang="ru-RU" sz="1700" dirty="0" smtClean="0">
              <a:solidFill>
                <a:schemeClr val="tx2"/>
              </a:solidFill>
            </a:endParaRPr>
          </a:p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endParaRPr lang="ru-RU" sz="1700" dirty="0" smtClean="0">
              <a:solidFill>
                <a:schemeClr val="tx2"/>
              </a:solidFill>
            </a:endParaRPr>
          </a:p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endParaRPr lang="ru-RU" sz="17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700" dirty="0" smtClean="0">
                <a:solidFill>
                  <a:schemeClr val="tx2"/>
                </a:solidFill>
              </a:rPr>
              <a:t> Целевые </a:t>
            </a:r>
            <a:r>
              <a:rPr lang="ru-RU" sz="1700" dirty="0" smtClean="0">
                <a:solidFill>
                  <a:schemeClr val="tx2"/>
                </a:solidFill>
              </a:rPr>
              <a:t>ориентиры дошкольного образования определяются независимо от форм реализации Программы, а также от ее характера, особенностей развития детей и Организации, реализующей Программу</a:t>
            </a:r>
            <a:r>
              <a:rPr lang="ru-RU" sz="1700" dirty="0" smtClean="0">
                <a:solidFill>
                  <a:schemeClr val="tx2"/>
                </a:solidFill>
              </a:rPr>
              <a:t>.</a:t>
            </a:r>
          </a:p>
          <a:p>
            <a:pPr fontAlgn="t">
              <a:buFont typeface="Wingdings" pitchFamily="2" charset="2"/>
              <a:buChar char="ü"/>
            </a:pPr>
            <a:endParaRPr lang="ru-RU" sz="17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700" dirty="0" smtClean="0">
                <a:solidFill>
                  <a:schemeClr val="tx2"/>
                </a:solidFill>
              </a:rPr>
              <a:t> Целевые </a:t>
            </a:r>
            <a:r>
              <a:rPr lang="ru-RU" sz="1700" dirty="0" smtClean="0">
                <a:solidFill>
                  <a:schemeClr val="tx2"/>
                </a:solidFill>
              </a:rPr>
              <a:t>ориентиры не подлежат непосредственной оценке, в том числе в виде педагогической диагностики </a:t>
            </a:r>
            <a:r>
              <a:rPr lang="ru-RU" sz="1700" dirty="0" smtClean="0">
                <a:solidFill>
                  <a:schemeClr val="tx2"/>
                </a:solidFill>
              </a:rPr>
              <a:t>и </a:t>
            </a:r>
            <a:r>
              <a:rPr lang="ru-RU" sz="1700" dirty="0" smtClean="0">
                <a:solidFill>
                  <a:schemeClr val="tx2"/>
                </a:solidFill>
              </a:rPr>
              <a:t>не являются основанием для их формального сравнения с реальными достижениями детей. </a:t>
            </a:r>
            <a:r>
              <a:rPr lang="ru-RU" sz="1700" dirty="0" smtClean="0">
                <a:solidFill>
                  <a:schemeClr val="tx2"/>
                </a:solidFill>
              </a:rPr>
              <a:t>Они не являются основой объективной оценки соответствия установленным требованиям образовательной деятельности и подготовки детей</a:t>
            </a:r>
            <a:r>
              <a:rPr lang="ru-RU" sz="1700" baseline="30000" dirty="0" smtClean="0">
                <a:solidFill>
                  <a:schemeClr val="tx2"/>
                </a:solidFill>
              </a:rPr>
              <a:t>7</a:t>
            </a:r>
            <a:r>
              <a:rPr lang="ru-RU" sz="1700" dirty="0" smtClean="0">
                <a:solidFill>
                  <a:schemeClr val="tx2"/>
                </a:solidFill>
              </a:rPr>
              <a:t>. Освоение </a:t>
            </a:r>
            <a:r>
              <a:rPr lang="ru-RU" sz="1700" dirty="0" smtClean="0">
                <a:solidFill>
                  <a:schemeClr val="tx2"/>
                </a:solidFill>
              </a:rPr>
              <a:t>Программы не сопровождается проведением промежуточных аттестаций и итоговой аттестации воспитанников</a:t>
            </a:r>
            <a:r>
              <a:rPr lang="ru-RU" sz="1700" baseline="30000" dirty="0" smtClean="0">
                <a:solidFill>
                  <a:schemeClr val="tx2"/>
                </a:solidFill>
              </a:rPr>
              <a:t>8</a:t>
            </a:r>
            <a:r>
              <a:rPr lang="ru-RU" sz="1700" dirty="0" smtClean="0">
                <a:solidFill>
                  <a:schemeClr val="tx2"/>
                </a:solidFill>
              </a:rPr>
              <a:t>.</a:t>
            </a:r>
          </a:p>
          <a:p>
            <a:pPr fontAlgn="t">
              <a:buFont typeface="Wingdings" pitchFamily="2" charset="2"/>
              <a:buChar char="ü"/>
            </a:pPr>
            <a:endParaRPr lang="ru-RU" sz="1700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sz="1700" dirty="0" smtClean="0">
                <a:solidFill>
                  <a:schemeClr val="tx2"/>
                </a:solidFill>
              </a:rPr>
              <a:t>Целевые ориентиры не могут служить непосредственным основанием при решении управленческих </a:t>
            </a:r>
            <a:r>
              <a:rPr lang="ru-RU" sz="1700" dirty="0" smtClean="0">
                <a:solidFill>
                  <a:schemeClr val="tx2"/>
                </a:solidFill>
              </a:rPr>
              <a:t>задач.</a:t>
            </a:r>
          </a:p>
          <a:p>
            <a:pPr fontAlgn="t">
              <a:buFont typeface="Wingdings" pitchFamily="2" charset="2"/>
              <a:buChar char="ü"/>
            </a:pPr>
            <a:endParaRPr lang="ru-RU" sz="2000" dirty="0" smtClean="0"/>
          </a:p>
          <a:p>
            <a:pPr fontAlgn="t">
              <a:buFont typeface="Wingdings" pitchFamily="2" charset="2"/>
              <a:buChar char="ü"/>
            </a:pPr>
            <a:endParaRPr lang="ru-RU" sz="2000" dirty="0" smtClean="0"/>
          </a:p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IV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14290"/>
            <a:ext cx="7406640" cy="36433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Приказ </a:t>
            </a:r>
            <a:r>
              <a:rPr lang="ru-RU" sz="4400" dirty="0" smtClean="0">
                <a:solidFill>
                  <a:srgbClr val="FF0000"/>
                </a:solidFill>
              </a:rPr>
              <a:t>Министерства образования и науки РФ 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«</a:t>
            </a:r>
            <a:r>
              <a:rPr lang="ru-RU" sz="4400" dirty="0" smtClean="0">
                <a:solidFill>
                  <a:srgbClr val="FF0000"/>
                </a:solidFill>
              </a:rPr>
              <a:t>Об утверждении федерального образовательного стандарта дошкольного образования» 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от </a:t>
            </a:r>
            <a:r>
              <a:rPr lang="ru-RU" sz="4400" dirty="0" smtClean="0">
                <a:solidFill>
                  <a:srgbClr val="FF0000"/>
                </a:solidFill>
              </a:rPr>
              <a:t>17.10.2013 г.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1" y="4500571"/>
            <a:ext cx="7406640" cy="1143008"/>
          </a:xfrm>
        </p:spPr>
        <p:txBody>
          <a:bodyPr>
            <a:noAutofit/>
          </a:bodyPr>
          <a:lstStyle/>
          <a:p>
            <a:r>
              <a:rPr lang="ru-RU" sz="2400" dirty="0" smtClean="0"/>
              <a:t>ФГОС  дошкольного образования – </a:t>
            </a:r>
            <a:r>
              <a:rPr lang="ru-RU" sz="2400" dirty="0" smtClean="0"/>
              <a:t>это совокупность обязательных требований к дошкольному образованию в РФ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836491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1538" y="142852"/>
            <a:ext cx="80724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r>
              <a:rPr lang="ru-RU" sz="2000" dirty="0" smtClean="0"/>
              <a:t>К целевым ориентирам дошкольного образования относятся следующие социально-нормативные возрастные характеристики возможных достижений ребенка:</a:t>
            </a:r>
            <a:endParaRPr lang="ru-RU" sz="20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142976" y="1285860"/>
            <a:ext cx="7858148" cy="5214974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t"/>
            <a:r>
              <a:rPr lang="ru-RU" sz="1600" b="1" dirty="0" smtClean="0">
                <a:solidFill>
                  <a:schemeClr val="tx2"/>
                </a:solidFill>
              </a:rPr>
              <a:t>Целевые </a:t>
            </a:r>
            <a:r>
              <a:rPr lang="ru-RU" sz="1600" b="1" dirty="0" smtClean="0">
                <a:solidFill>
                  <a:schemeClr val="tx2"/>
                </a:solidFill>
              </a:rPr>
              <a:t>ориентиры образования в </a:t>
            </a:r>
            <a:r>
              <a:rPr lang="ru-RU" sz="1600" b="1" dirty="0" smtClean="0">
                <a:solidFill>
                  <a:schemeClr val="tx2"/>
                </a:solidFill>
              </a:rPr>
              <a:t>младенческом </a:t>
            </a:r>
            <a:r>
              <a:rPr lang="ru-RU" sz="1600" b="1" dirty="0" smtClean="0">
                <a:solidFill>
                  <a:schemeClr val="tx2"/>
                </a:solidFill>
              </a:rPr>
              <a:t>и раннем возрасте</a:t>
            </a:r>
            <a:r>
              <a:rPr lang="ru-RU" sz="1600" b="1" dirty="0" smtClean="0">
                <a:solidFill>
                  <a:schemeClr val="tx2"/>
                </a:solidFill>
              </a:rPr>
              <a:t>:</a:t>
            </a:r>
          </a:p>
          <a:p>
            <a:pPr fontAlgn="t"/>
            <a:endParaRPr lang="ru-RU" sz="1600" b="1" dirty="0" smtClean="0">
              <a:solidFill>
                <a:schemeClr val="tx2"/>
              </a:solidFill>
            </a:endParaRPr>
          </a:p>
          <a:p>
            <a:pPr fontAlgn="t">
              <a:buFontTx/>
              <a:buChar char="-"/>
            </a:pPr>
            <a:r>
              <a:rPr lang="ru-RU" sz="1600" dirty="0" smtClean="0">
                <a:solidFill>
                  <a:schemeClr val="tx2"/>
                </a:solidFill>
              </a:rPr>
              <a:t>ребенок </a:t>
            </a:r>
            <a:r>
              <a:rPr lang="ru-RU" sz="1600" dirty="0" smtClean="0">
                <a:solidFill>
                  <a:schemeClr val="tx2"/>
                </a:solidFill>
              </a:rPr>
              <a:t>интересуется окружающими предметами и активно действует с ними; </a:t>
            </a:r>
            <a:endParaRPr lang="ru-RU" sz="1600" dirty="0" smtClean="0">
              <a:solidFill>
                <a:schemeClr val="tx2"/>
              </a:solidFill>
            </a:endParaRPr>
          </a:p>
          <a:p>
            <a:pPr fontAlgn="t">
              <a:buFontTx/>
              <a:buChar char="-"/>
            </a:pPr>
            <a:r>
              <a:rPr lang="ru-RU" sz="1600" dirty="0" smtClean="0">
                <a:solidFill>
                  <a:schemeClr val="tx2"/>
                </a:solidFill>
              </a:rPr>
              <a:t> эмоционально </a:t>
            </a:r>
            <a:r>
              <a:rPr lang="ru-RU" sz="1600" dirty="0" smtClean="0">
                <a:solidFill>
                  <a:schemeClr val="tx2"/>
                </a:solidFill>
              </a:rPr>
              <a:t>вовлечен в действия с игрушками и другими предметами, стремится проявлять настойчивость в достижении результата своих действий;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- использует </a:t>
            </a:r>
            <a:r>
              <a:rPr lang="ru-RU" sz="1600" dirty="0" smtClean="0">
                <a:solidFill>
                  <a:schemeClr val="tx2"/>
                </a:solidFill>
              </a:rPr>
              <a:t>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- владеет </a:t>
            </a:r>
            <a:r>
              <a:rPr lang="ru-RU" sz="1600" dirty="0" smtClean="0">
                <a:solidFill>
                  <a:schemeClr val="tx2"/>
                </a:solidFill>
              </a:rPr>
              <a:t>активной речью, включенной в общение; может обращаться с вопросами и просьбами, понимает речь взрослых; знает названия окружающих предметов и игрушек;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- стремится </a:t>
            </a:r>
            <a:r>
              <a:rPr lang="ru-RU" sz="1600" dirty="0" smtClean="0">
                <a:solidFill>
                  <a:schemeClr val="tx2"/>
                </a:solidFill>
              </a:rPr>
              <a:t>к общению со взрослыми и активно подражает им в движениях </a:t>
            </a:r>
            <a:r>
              <a:rPr lang="ru-RU" sz="1600" dirty="0" smtClean="0">
                <a:solidFill>
                  <a:schemeClr val="tx2"/>
                </a:solidFill>
              </a:rPr>
              <a:t>и действиях</a:t>
            </a:r>
            <a:r>
              <a:rPr lang="ru-RU" sz="1600" dirty="0" smtClean="0">
                <a:solidFill>
                  <a:schemeClr val="tx2"/>
                </a:solidFill>
              </a:rPr>
              <a:t>; </a:t>
            </a:r>
            <a:r>
              <a:rPr lang="ru-RU" sz="1600" dirty="0" smtClean="0">
                <a:solidFill>
                  <a:schemeClr val="tx2"/>
                </a:solidFill>
              </a:rPr>
              <a:t>- - появляются </a:t>
            </a:r>
            <a:r>
              <a:rPr lang="ru-RU" sz="1600" dirty="0" smtClean="0">
                <a:solidFill>
                  <a:schemeClr val="tx2"/>
                </a:solidFill>
              </a:rPr>
              <a:t>игры, в которых ребенок воспроизводит действия взрослого;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- проявляет </a:t>
            </a:r>
            <a:r>
              <a:rPr lang="ru-RU" sz="1600" dirty="0" smtClean="0">
                <a:solidFill>
                  <a:schemeClr val="tx2"/>
                </a:solidFill>
              </a:rPr>
              <a:t>интерес к сверстникам; наблюдает за их действиями и подражает им;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- проявляет </a:t>
            </a:r>
            <a:r>
              <a:rPr lang="ru-RU" sz="1600" dirty="0" smtClean="0">
                <a:solidFill>
                  <a:schemeClr val="tx2"/>
                </a:solidFill>
              </a:rPr>
              <a:t>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искусства;</a:t>
            </a:r>
          </a:p>
          <a:p>
            <a:pPr fontAlgn="t"/>
            <a:r>
              <a:rPr lang="ru-RU" sz="1600" dirty="0" smtClean="0">
                <a:solidFill>
                  <a:schemeClr val="tx2"/>
                </a:solidFill>
              </a:rPr>
              <a:t>- у </a:t>
            </a:r>
            <a:r>
              <a:rPr lang="ru-RU" sz="1600" dirty="0" smtClean="0">
                <a:solidFill>
                  <a:schemeClr val="tx2"/>
                </a:solidFill>
              </a:rPr>
              <a:t>ребенка развита крупная моторика, он стремится осваивать различные виды движения (бег, лазанье, перешагивание и пр.).</a:t>
            </a:r>
          </a:p>
          <a:p>
            <a:pPr fontAlgn="t">
              <a:buFont typeface="Wingdings" pitchFamily="2" charset="2"/>
              <a:buChar char="ü"/>
            </a:pPr>
            <a:endParaRPr lang="ru-RU" sz="2000" dirty="0" smtClean="0"/>
          </a:p>
          <a:p>
            <a:pPr fontAlgn="t">
              <a:buFont typeface="Wingdings" pitchFamily="2" charset="2"/>
              <a:buChar char="ü"/>
            </a:pPr>
            <a:endParaRPr lang="ru-RU" sz="2000" dirty="0" smtClean="0"/>
          </a:p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IV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2976" y="357166"/>
            <a:ext cx="77867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r>
              <a:rPr lang="ru-RU" sz="2000" dirty="0" smtClean="0"/>
              <a:t>К целевым ориентирам дошкольного образования относятся следующие социально-нормативные возрастные характеристики возможных достижений ребенка:</a:t>
            </a:r>
            <a:endParaRPr lang="ru-RU" sz="20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142976" y="1785926"/>
            <a:ext cx="7786742" cy="48577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 fontAlgn="t"/>
            <a:r>
              <a:rPr lang="ru-RU" sz="1600" b="1" dirty="0" smtClean="0">
                <a:solidFill>
                  <a:schemeClr val="tx2"/>
                </a:solidFill>
              </a:rPr>
              <a:t>Целевые </a:t>
            </a:r>
            <a:r>
              <a:rPr lang="ru-RU" sz="1600" b="1" dirty="0" smtClean="0">
                <a:solidFill>
                  <a:schemeClr val="tx2"/>
                </a:solidFill>
              </a:rPr>
              <a:t>ориентиры на этапе завершения дошкольного образования</a:t>
            </a:r>
            <a:r>
              <a:rPr lang="ru-RU" sz="1600" b="1" dirty="0" smtClean="0">
                <a:solidFill>
                  <a:schemeClr val="tx2"/>
                </a:solidFill>
              </a:rPr>
              <a:t>:</a:t>
            </a:r>
          </a:p>
          <a:p>
            <a:pPr algn="just" fontAlgn="t"/>
            <a:endParaRPr lang="ru-RU" sz="1600" b="1" dirty="0" smtClean="0">
              <a:solidFill>
                <a:schemeClr val="tx2"/>
              </a:solidFill>
            </a:endParaRPr>
          </a:p>
          <a:p>
            <a:pPr algn="just" fontAlgn="t">
              <a:buFontTx/>
              <a:buChar char="-"/>
            </a:pPr>
            <a:r>
              <a:rPr lang="ru-RU" sz="1600" dirty="0" smtClean="0">
                <a:solidFill>
                  <a:schemeClr val="tx2"/>
                </a:solidFill>
              </a:rPr>
              <a:t>ребенок </a:t>
            </a:r>
            <a:r>
              <a:rPr lang="ru-RU" sz="1600" dirty="0" smtClean="0">
                <a:solidFill>
                  <a:schemeClr val="tx2"/>
                </a:solidFill>
              </a:rPr>
              <a:t>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</a:p>
          <a:p>
            <a:pPr algn="just" fontAlgn="t">
              <a:buFontTx/>
              <a:buChar char="-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 fontAlgn="t">
              <a:buFontTx/>
              <a:buChar char="-"/>
            </a:pPr>
            <a:r>
              <a:rPr lang="ru-RU" sz="1600" dirty="0" smtClean="0">
                <a:solidFill>
                  <a:schemeClr val="tx2"/>
                </a:solidFill>
              </a:rPr>
              <a:t>ребенок </a:t>
            </a:r>
            <a:r>
              <a:rPr lang="ru-RU" sz="1600" dirty="0" smtClean="0">
                <a:solidFill>
                  <a:schemeClr val="tx2"/>
                </a:solidFill>
              </a:rPr>
              <a:t>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</a:p>
          <a:p>
            <a:pPr algn="just" fontAlgn="t">
              <a:buFontTx/>
              <a:buChar char="-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 fontAlgn="t"/>
            <a:r>
              <a:rPr lang="ru-RU" sz="1600" dirty="0" smtClean="0">
                <a:solidFill>
                  <a:schemeClr val="tx2"/>
                </a:solidFill>
              </a:rPr>
              <a:t>- ребенок </a:t>
            </a:r>
            <a:r>
              <a:rPr lang="ru-RU" sz="1600" dirty="0" smtClean="0">
                <a:solidFill>
                  <a:schemeClr val="tx2"/>
                </a:solidFill>
              </a:rPr>
              <a:t>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  <a:endParaRPr lang="ru-RU" sz="1600" dirty="0" smtClean="0">
              <a:solidFill>
                <a:schemeClr val="tx2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IV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1538" y="142853"/>
            <a:ext cx="77867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r>
              <a:rPr lang="ru-RU" sz="2000" dirty="0" smtClean="0"/>
              <a:t>К целевым ориентирам дошкольного образования относятся следующие социально-нормативные возрастные характеристики возможных достижений ребенка:</a:t>
            </a:r>
            <a:endParaRPr lang="ru-RU" sz="20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142976" y="1214422"/>
            <a:ext cx="7715304" cy="535785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 fontAlgn="t"/>
            <a:r>
              <a:rPr lang="ru-RU" sz="1600" b="1" dirty="0" smtClean="0">
                <a:solidFill>
                  <a:schemeClr val="tx2"/>
                </a:solidFill>
              </a:rPr>
              <a:t>Целевые </a:t>
            </a:r>
            <a:r>
              <a:rPr lang="ru-RU" sz="1600" b="1" dirty="0" smtClean="0">
                <a:solidFill>
                  <a:schemeClr val="tx2"/>
                </a:solidFill>
              </a:rPr>
              <a:t>ориентиры на этапе завершения дошкольного образования</a:t>
            </a:r>
            <a:r>
              <a:rPr lang="ru-RU" sz="1600" b="1" dirty="0" smtClean="0">
                <a:solidFill>
                  <a:schemeClr val="tx2"/>
                </a:solidFill>
              </a:rPr>
              <a:t>:</a:t>
            </a:r>
          </a:p>
          <a:p>
            <a:pPr algn="just" fontAlgn="t"/>
            <a:endParaRPr lang="ru-RU" sz="800" b="1" dirty="0" smtClean="0">
              <a:solidFill>
                <a:schemeClr val="tx2"/>
              </a:solidFill>
            </a:endParaRPr>
          </a:p>
          <a:p>
            <a:pPr algn="just" fontAlgn="t">
              <a:buFontTx/>
              <a:buChar char="-"/>
            </a:pPr>
            <a:r>
              <a:rPr lang="ru-RU" sz="1600" dirty="0" smtClean="0">
                <a:solidFill>
                  <a:schemeClr val="tx2"/>
                </a:solidFill>
              </a:rPr>
              <a:t>ребенок </a:t>
            </a:r>
            <a:r>
              <a:rPr lang="ru-RU" sz="1600" dirty="0" smtClean="0">
                <a:solidFill>
                  <a:schemeClr val="tx2"/>
                </a:solidFill>
              </a:rPr>
              <a:t>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</a:p>
          <a:p>
            <a:pPr algn="just" fontAlgn="t">
              <a:buFontTx/>
              <a:buChar char="-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 fontAlgn="t"/>
            <a:r>
              <a:rPr lang="ru-RU" sz="1600" dirty="0" smtClean="0">
                <a:solidFill>
                  <a:schemeClr val="tx2"/>
                </a:solidFill>
              </a:rPr>
              <a:t>- у </a:t>
            </a:r>
            <a:r>
              <a:rPr lang="ru-RU" sz="1600" dirty="0" smtClean="0">
                <a:solidFill>
                  <a:schemeClr val="tx2"/>
                </a:solidFill>
              </a:rPr>
              <a:t>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 algn="just" fontAlgn="t">
              <a:buFontTx/>
              <a:buChar char="-"/>
            </a:pPr>
            <a:r>
              <a:rPr lang="ru-RU" sz="1600" dirty="0" smtClean="0">
                <a:solidFill>
                  <a:schemeClr val="tx2"/>
                </a:solidFill>
              </a:rPr>
              <a:t>ребенок </a:t>
            </a:r>
            <a:r>
              <a:rPr lang="ru-RU" sz="1600" dirty="0" smtClean="0">
                <a:solidFill>
                  <a:schemeClr val="tx2"/>
                </a:solidFill>
              </a:rPr>
              <a:t>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</a:p>
          <a:p>
            <a:pPr algn="just" fontAlgn="t">
              <a:buFontTx/>
              <a:buChar char="-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 fontAlgn="t"/>
            <a:r>
              <a:rPr lang="ru-RU" sz="1600" dirty="0" smtClean="0">
                <a:solidFill>
                  <a:schemeClr val="tx2"/>
                </a:solidFill>
              </a:rPr>
              <a:t>- ребенок </a:t>
            </a:r>
            <a:r>
              <a:rPr lang="ru-RU" sz="1600" dirty="0" smtClean="0">
                <a:solidFill>
                  <a:schemeClr val="tx2"/>
                </a:solidFill>
              </a:rPr>
              <a:t>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pPr algn="just" fontAlgn="t">
              <a:buFont typeface="Wingdings" pitchFamily="2" charset="2"/>
              <a:buChar char="ü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 fontAlgn="t">
              <a:buFont typeface="Wingdings" pitchFamily="2" charset="2"/>
              <a:buChar char="ü"/>
            </a:pPr>
            <a:endParaRPr lang="ru-RU" sz="1600" dirty="0" smtClean="0"/>
          </a:p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IV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2214554"/>
            <a:ext cx="7715304" cy="392909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 fontAlgn="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2"/>
                </a:solidFill>
              </a:rPr>
              <a:t>Целевые ориентиры Программы выступают основаниями преемственности дошкольного и начального общего образования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just" fontAlgn="t"/>
            <a:endParaRPr lang="en-US" sz="2000" dirty="0" smtClean="0">
              <a:solidFill>
                <a:schemeClr val="tx2"/>
              </a:solidFill>
            </a:endParaRPr>
          </a:p>
          <a:p>
            <a:pPr algn="just" fontAlgn="t"/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к учебной деятельности на этапе завершения ими дошкольного образования.</a:t>
            </a:r>
          </a:p>
          <a:p>
            <a:pPr algn="just" fontAlgn="t">
              <a:buFont typeface="Wingdings" pitchFamily="2" charset="2"/>
              <a:buChar char="ü"/>
            </a:pPr>
            <a:endParaRPr lang="ru-RU" sz="1600" dirty="0" smtClean="0">
              <a:solidFill>
                <a:schemeClr val="tx2"/>
              </a:solidFill>
            </a:endParaRPr>
          </a:p>
          <a:p>
            <a:pPr algn="just" fontAlgn="t">
              <a:buFont typeface="Wingdings" pitchFamily="2" charset="2"/>
              <a:buChar char="ü"/>
            </a:pPr>
            <a:endParaRPr lang="ru-RU" sz="1600" dirty="0" smtClean="0"/>
          </a:p>
          <a:p>
            <a:pPr indent="-283464" algn="just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IV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4" y="285730"/>
            <a:ext cx="7647836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Принципы</a:t>
            </a:r>
            <a:r>
              <a:rPr lang="ru-RU" dirty="0" smtClean="0"/>
              <a:t>, на которых разработан ФГОС: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96646" lvl="0" indent="-5143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Восприятие </a:t>
            </a:r>
            <a:r>
              <a:rPr lang="ru-RU" dirty="0" smtClean="0">
                <a:solidFill>
                  <a:schemeClr val="tx2"/>
                </a:solidFill>
              </a:rPr>
              <a:t>детства, как самоценного этапа жизни дошколенка, а не как подготовительного к школе периода;</a:t>
            </a:r>
          </a:p>
          <a:p>
            <a:pPr marL="596646" lvl="0" indent="-5143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Личностно-ориентированный и гуманистический подход к взаимоотношениям между детьми – родителями – сотрудниками ДОУ;</a:t>
            </a:r>
          </a:p>
          <a:p>
            <a:pPr marL="596646" lvl="0" indent="-5143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Уважение личности ребенка;</a:t>
            </a:r>
          </a:p>
          <a:p>
            <a:pPr marL="596646" lvl="0" indent="-5143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Реализация образовательной Программы ДОУ в формах, специфических именно для дошкольного возраста: игра, художественно-эстетическое, творческое развитие 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785818" cy="642942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РАЗДЕЛ </a:t>
            </a: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4" y="285730"/>
            <a:ext cx="7647836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ФГОС </a:t>
            </a:r>
            <a:r>
              <a:rPr lang="ru-RU" dirty="0" smtClean="0"/>
              <a:t>учитываются: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96646" indent="-514350"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И</a:t>
            </a:r>
            <a:r>
              <a:rPr lang="ru-RU" dirty="0" smtClean="0">
                <a:solidFill>
                  <a:schemeClr val="tx2"/>
                </a:solidFill>
              </a:rPr>
              <a:t>ндивидуальные </a:t>
            </a:r>
            <a:r>
              <a:rPr lang="ru-RU" dirty="0" smtClean="0">
                <a:solidFill>
                  <a:schemeClr val="tx2"/>
                </a:solidFill>
              </a:rPr>
              <a:t>потребности ребенка, связанные с его жизненной ситуацией и состоянием здоровья, определяющие особые условия получения им образования (далее - особые образовательные потребности), индивидуальные потребности отдельных категорий детей, в том числе с ограниченными возможностями здоровья;</a:t>
            </a: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Возможности </a:t>
            </a:r>
            <a:r>
              <a:rPr lang="ru-RU" dirty="0" smtClean="0">
                <a:solidFill>
                  <a:schemeClr val="tx2"/>
                </a:solidFill>
              </a:rPr>
              <a:t>освоения ребенком </a:t>
            </a:r>
            <a:r>
              <a:rPr lang="ru-RU" dirty="0" smtClean="0">
                <a:solidFill>
                  <a:schemeClr val="tx2"/>
                </a:solidFill>
              </a:rPr>
              <a:t>Программы </a:t>
            </a:r>
            <a:r>
              <a:rPr lang="ru-RU" dirty="0" smtClean="0">
                <a:solidFill>
                  <a:schemeClr val="tx2"/>
                </a:solidFill>
              </a:rPr>
              <a:t>на разных этапах ее реализации.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785818" cy="642942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РАЗДЕЛ </a:t>
            </a: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4" y="357166"/>
            <a:ext cx="7647836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ФГОС </a:t>
            </a:r>
            <a:r>
              <a:rPr lang="ru-RU" dirty="0" smtClean="0"/>
              <a:t>направлен на достижение следующих целей: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857364"/>
            <a:ext cx="7498080" cy="4800600"/>
          </a:xfrm>
        </p:spPr>
        <p:txBody>
          <a:bodyPr>
            <a:normAutofit fontScale="77500" lnSpcReduction="20000"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повышение </a:t>
            </a:r>
            <a:r>
              <a:rPr lang="ru-RU" dirty="0" smtClean="0">
                <a:solidFill>
                  <a:schemeClr val="tx2"/>
                </a:solidFill>
              </a:rPr>
              <a:t>социального статуса дошкольного образования;</a:t>
            </a: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обеспечение </a:t>
            </a:r>
            <a:r>
              <a:rPr lang="ru-RU" dirty="0" smtClean="0">
                <a:solidFill>
                  <a:schemeClr val="tx2"/>
                </a:solidFill>
              </a:rPr>
              <a:t>государством равенства возможностей для каждого ребенка в получении качественного дошкольного образования;</a:t>
            </a: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обеспечение </a:t>
            </a:r>
            <a:r>
              <a:rPr lang="ru-RU" dirty="0" smtClean="0">
                <a:solidFill>
                  <a:schemeClr val="tx2"/>
                </a:solidFill>
              </a:rPr>
              <a:t>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сохранение </a:t>
            </a:r>
            <a:r>
              <a:rPr lang="ru-RU" dirty="0" smtClean="0">
                <a:solidFill>
                  <a:schemeClr val="tx2"/>
                </a:solidFill>
              </a:rPr>
              <a:t>единства образовательного пространства Российской Федерации относительно уровня дошкольного образования.</a:t>
            </a:r>
          </a:p>
          <a:p>
            <a:pPr>
              <a:buFont typeface="Wingdings" pitchFamily="2" charset="2"/>
              <a:buChar char="ü"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00768"/>
            <a:ext cx="785818" cy="642942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РАЗДЕЛ </a:t>
            </a: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4" y="285730"/>
            <a:ext cx="7647836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ФГОС </a:t>
            </a:r>
            <a:r>
              <a:rPr lang="ru-RU" dirty="0" smtClean="0"/>
              <a:t>является основой для: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928802"/>
            <a:ext cx="7498080" cy="4071966"/>
          </a:xfrm>
        </p:spPr>
        <p:txBody>
          <a:bodyPr>
            <a:normAutofit fontScale="55000" lnSpcReduction="20000"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разработки образовательной Программы дошкольного образования;</a:t>
            </a:r>
            <a:endParaRPr lang="ru-RU" dirty="0" smtClean="0">
              <a:solidFill>
                <a:schemeClr val="tx2"/>
              </a:solidFill>
            </a:endParaRP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разработки </a:t>
            </a:r>
            <a:r>
              <a:rPr lang="ru-RU" dirty="0" smtClean="0">
                <a:solidFill>
                  <a:schemeClr val="tx2"/>
                </a:solidFill>
              </a:rPr>
              <a:t>вариативных примерных образовательных программ дошкольного образования (далее - примерные программы);</a:t>
            </a: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разработки </a:t>
            </a:r>
            <a:r>
              <a:rPr lang="ru-RU" dirty="0" smtClean="0">
                <a:solidFill>
                  <a:schemeClr val="tx2"/>
                </a:solidFill>
              </a:rPr>
              <a:t>нормативов финансового обеспечения реализации Программы и нормативных затрат на оказание государственной (муниципальной) услуги в сфере дошкольного образования;</a:t>
            </a: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объективной </a:t>
            </a:r>
            <a:r>
              <a:rPr lang="ru-RU" dirty="0" smtClean="0">
                <a:solidFill>
                  <a:schemeClr val="tx2"/>
                </a:solidFill>
              </a:rPr>
              <a:t>оценки соответствия образовательной деятельности Организации требованиям Стандарта;</a:t>
            </a: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формирования </a:t>
            </a:r>
            <a:r>
              <a:rPr lang="ru-RU" dirty="0" smtClean="0">
                <a:solidFill>
                  <a:schemeClr val="tx2"/>
                </a:solidFill>
              </a:rPr>
              <a:t>содержания профессионального образования и дополнительного профессионального образования педагогических работников, а также проведения их аттестации;</a:t>
            </a:r>
          </a:p>
          <a:p>
            <a:pPr fontAlgn="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оказания </a:t>
            </a:r>
            <a:r>
              <a:rPr lang="ru-RU" dirty="0" smtClean="0">
                <a:solidFill>
                  <a:schemeClr val="tx2"/>
                </a:solidFill>
              </a:rPr>
              <a:t>помощи родителям (законным представителям) в воспитании детей, охране и укреплении их физического и психического здоровья, в развитии индивидуальных способностей и необходимой коррекции нарушений их развития.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785818" cy="642942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РАЗДЕЛ </a:t>
            </a: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4" y="571480"/>
            <a:ext cx="7647836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Стандарт включает в себя требования к: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428868"/>
            <a:ext cx="7498080" cy="3857652"/>
          </a:xfrm>
        </p:spPr>
        <p:txBody>
          <a:bodyPr>
            <a:normAutofit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sz="2700" dirty="0" smtClean="0">
                <a:solidFill>
                  <a:schemeClr val="tx2"/>
                </a:solidFill>
              </a:rPr>
              <a:t>структуре Программы и ее объему;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2700" dirty="0" smtClean="0">
                <a:solidFill>
                  <a:schemeClr val="tx2"/>
                </a:solidFill>
              </a:rPr>
              <a:t>условиям реализации Программы;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2700" dirty="0" smtClean="0">
                <a:solidFill>
                  <a:schemeClr val="tx2"/>
                </a:solidFill>
              </a:rPr>
              <a:t>результатам освоения Программы.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2844" y="6072206"/>
            <a:ext cx="785818" cy="642942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РАЗДЕЛ </a:t>
            </a: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2978" y="214292"/>
            <a:ext cx="778674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0000"/>
                </a:solidFill>
              </a:rPr>
              <a:t>Требования к структуре образовательной программы дошкольного образования и ее объему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5" y="1643050"/>
            <a:ext cx="7715304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dirty="0" smtClean="0">
                <a:solidFill>
                  <a:schemeClr val="tx2"/>
                </a:solidFill>
              </a:rPr>
              <a:t>      Содержание </a:t>
            </a:r>
            <a:r>
              <a:rPr lang="ru-RU" dirty="0" smtClean="0">
                <a:solidFill>
                  <a:schemeClr val="tx2"/>
                </a:solidFill>
              </a:rPr>
              <a:t>Программы должно обеспечивать развитие </a:t>
            </a:r>
            <a:r>
              <a:rPr lang="ru-RU" dirty="0" smtClean="0">
                <a:solidFill>
                  <a:schemeClr val="tx2"/>
                </a:solidFill>
              </a:rPr>
              <a:t>личности, мотивации </a:t>
            </a:r>
            <a:r>
              <a:rPr lang="ru-RU" dirty="0" smtClean="0">
                <a:solidFill>
                  <a:schemeClr val="tx2"/>
                </a:solidFill>
              </a:rPr>
              <a:t>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 - образовательные области):</a:t>
            </a:r>
          </a:p>
          <a:p>
            <a:pPr marL="365760" indent="-283464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социально-коммуникативное развитие;</a:t>
            </a:r>
          </a:p>
          <a:p>
            <a:pPr marL="365760" indent="-283464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познавательное развитие; речевое развитие;</a:t>
            </a:r>
          </a:p>
          <a:p>
            <a:pPr marL="365760" indent="-283464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художественно-эстетическое развитие;</a:t>
            </a:r>
          </a:p>
          <a:p>
            <a:pPr marL="365760" indent="-283464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физическое развитие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pPr marL="365760" indent="-283464" fontAlgn="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dirty="0" smtClean="0">
                <a:solidFill>
                  <a:schemeClr val="tx2"/>
                </a:solidFill>
              </a:rPr>
              <a:t>      Конкретное </a:t>
            </a:r>
            <a:r>
              <a:rPr lang="ru-RU" dirty="0" smtClean="0">
                <a:solidFill>
                  <a:schemeClr val="tx2"/>
                </a:solidFill>
              </a:rPr>
              <a:t>содержание указанных образовательных областей зависит от возрастных и индивидуальных особенностей детей, определяется целями и задачами Программы и может реализовываться в различных видах </a:t>
            </a:r>
            <a:r>
              <a:rPr lang="ru-RU" dirty="0" smtClean="0">
                <a:solidFill>
                  <a:schemeClr val="tx2"/>
                </a:solidFill>
              </a:rPr>
              <a:t>деятельности.</a:t>
            </a:r>
            <a:endParaRPr lang="ru-RU" dirty="0" smtClean="0">
              <a:solidFill>
                <a:schemeClr val="tx2"/>
              </a:solidFill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РАЗДЕЛ </a:t>
            </a: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47836" cy="13573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Содержание </a:t>
            </a:r>
            <a:r>
              <a:rPr lang="ru-RU" sz="3100" dirty="0" smtClean="0"/>
              <a:t>Программы должно отражать следующие аспекты образовательной среды для ребенка дошкольного возраста:</a:t>
            </a:r>
            <a:r>
              <a:rPr lang="ru-RU" sz="4400" dirty="0" smtClean="0">
                <a:solidFill>
                  <a:schemeClr val="tx2"/>
                </a:solidFill>
              </a:rPr>
              <a:t/>
            </a:r>
            <a:br>
              <a:rPr lang="ru-RU" sz="4400" dirty="0" smtClean="0">
                <a:solidFill>
                  <a:schemeClr val="tx2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857364"/>
            <a:ext cx="7498080" cy="1500198"/>
          </a:xfrm>
        </p:spPr>
        <p:txBody>
          <a:bodyPr>
            <a:normAutofit/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предметно-пространственная </a:t>
            </a:r>
            <a:r>
              <a:rPr lang="ru-RU" sz="1800" dirty="0" smtClean="0">
                <a:solidFill>
                  <a:schemeClr val="tx2"/>
                </a:solidFill>
              </a:rPr>
              <a:t>развивающая образовательная среда;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характер </a:t>
            </a:r>
            <a:r>
              <a:rPr lang="ru-RU" sz="1800" dirty="0" smtClean="0">
                <a:solidFill>
                  <a:schemeClr val="tx2"/>
                </a:solidFill>
              </a:rPr>
              <a:t>взаимодействия со взрослыми;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характер </a:t>
            </a:r>
            <a:r>
              <a:rPr lang="ru-RU" sz="1800" dirty="0" smtClean="0">
                <a:solidFill>
                  <a:schemeClr val="tx2"/>
                </a:solidFill>
              </a:rPr>
              <a:t>взаимодействия с другими детьми;</a:t>
            </a:r>
          </a:p>
          <a:p>
            <a:pPr fontAlgn="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2"/>
                </a:solidFill>
              </a:rPr>
              <a:t>система </a:t>
            </a:r>
            <a:r>
              <a:rPr lang="ru-RU" sz="1800" dirty="0" smtClean="0">
                <a:solidFill>
                  <a:schemeClr val="tx2"/>
                </a:solidFill>
              </a:rPr>
              <a:t>отношений ребенка к миру, к другим людям, к себе самому.</a:t>
            </a:r>
            <a:endParaRPr lang="ru-RU" sz="1800" dirty="0" smtClean="0">
              <a:solidFill>
                <a:schemeClr val="tx2"/>
              </a:solidFill>
            </a:endParaRPr>
          </a:p>
          <a:p>
            <a:pPr fontAlgn="t">
              <a:buNone/>
            </a:pPr>
            <a:endParaRPr lang="ru-RU" sz="2700" dirty="0" smtClean="0">
              <a:solidFill>
                <a:schemeClr val="tx2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14414" y="3286124"/>
            <a:ext cx="7647836" cy="3357586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fontAlgn="t"/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6000" dirty="0" smtClean="0">
                <a:solidFill>
                  <a:schemeClr val="tx2"/>
                </a:solidFill>
              </a:rPr>
              <a:t/>
            </a:r>
            <a:br>
              <a:rPr lang="ru-RU" sz="6000" dirty="0" smtClean="0">
                <a:solidFill>
                  <a:schemeClr val="tx2"/>
                </a:solidFill>
              </a:rPr>
            </a:br>
            <a:r>
              <a:rPr lang="ru-RU" sz="7200" dirty="0" smtClean="0">
                <a:solidFill>
                  <a:schemeClr val="tx2"/>
                </a:solidFill>
              </a:rPr>
              <a:t>Программа состоит из обязательной части и части, формируемой участниками образовательных отношений. Обе части являются взаимодополняющими и необходимыми с точки зрения реализации требований Стандарта.</a:t>
            </a:r>
          </a:p>
          <a:p>
            <a:pPr fontAlgn="t"/>
            <a:r>
              <a:rPr lang="ru-RU" sz="7200" b="1" dirty="0" smtClean="0">
                <a:solidFill>
                  <a:schemeClr val="tx2"/>
                </a:solidFill>
              </a:rPr>
              <a:t>Обязательная часть </a:t>
            </a:r>
            <a:r>
              <a:rPr lang="ru-RU" sz="7200" dirty="0" smtClean="0">
                <a:solidFill>
                  <a:schemeClr val="tx2"/>
                </a:solidFill>
              </a:rPr>
              <a:t>Программы предполагает </a:t>
            </a:r>
            <a:r>
              <a:rPr lang="ru-RU" sz="7200" dirty="0" smtClean="0">
                <a:solidFill>
                  <a:schemeClr val="tx2"/>
                </a:solidFill>
              </a:rPr>
              <a:t>развитие </a:t>
            </a:r>
            <a:r>
              <a:rPr lang="ru-RU" sz="7200" dirty="0" smtClean="0">
                <a:solidFill>
                  <a:schemeClr val="tx2"/>
                </a:solidFill>
              </a:rPr>
              <a:t>детей во всех пяти взаимодополняющих образовательных </a:t>
            </a:r>
            <a:r>
              <a:rPr lang="ru-RU" sz="7200" dirty="0" smtClean="0">
                <a:solidFill>
                  <a:schemeClr val="tx2"/>
                </a:solidFill>
              </a:rPr>
              <a:t>областях.</a:t>
            </a:r>
            <a:endParaRPr lang="ru-RU" sz="7200" dirty="0" smtClean="0">
              <a:solidFill>
                <a:schemeClr val="tx2"/>
              </a:solidFill>
            </a:endParaRPr>
          </a:p>
          <a:p>
            <a:pPr fontAlgn="t"/>
            <a:r>
              <a:rPr lang="ru-RU" sz="7200" b="1" dirty="0" smtClean="0">
                <a:solidFill>
                  <a:schemeClr val="tx2"/>
                </a:solidFill>
              </a:rPr>
              <a:t>В части, формируемой участниками образовательных отношений</a:t>
            </a:r>
            <a:r>
              <a:rPr lang="ru-RU" sz="7200" dirty="0" smtClean="0">
                <a:solidFill>
                  <a:schemeClr val="tx2"/>
                </a:solidFill>
              </a:rPr>
              <a:t>, должны быть представлены выбранные и/или разработанные самостоятельно участниками образовательных отношений Программы, направленные на развитие детей в одной или нескольких образовательных </a:t>
            </a:r>
            <a:r>
              <a:rPr lang="ru-RU" sz="7200" dirty="0" smtClean="0">
                <a:solidFill>
                  <a:schemeClr val="tx2"/>
                </a:solidFill>
              </a:rPr>
              <a:t>областях.</a:t>
            </a:r>
          </a:p>
          <a:p>
            <a:pPr fontAlgn="t"/>
            <a:endParaRPr lang="ru-RU" sz="7200" dirty="0" smtClean="0">
              <a:solidFill>
                <a:schemeClr val="tx2"/>
              </a:solidFill>
            </a:endParaRPr>
          </a:p>
          <a:p>
            <a:pPr fontAlgn="t"/>
            <a:r>
              <a:rPr lang="ru-RU" sz="7200" dirty="0" smtClean="0">
                <a:solidFill>
                  <a:schemeClr val="tx2"/>
                </a:solidFill>
              </a:rPr>
              <a:t>Обе части Программы должны соотноситься друг к другу как 60% к 40%.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dirty="0" smtClean="0">
                <a:solidFill>
                  <a:schemeClr val="tx2"/>
                </a:solidFill>
              </a:rPr>
              <a:t/>
            </a:r>
            <a:br>
              <a:rPr lang="ru-RU" sz="6000" dirty="0" smtClean="0">
                <a:solidFill>
                  <a:schemeClr val="tx2"/>
                </a:solidFill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44" y="6072206"/>
            <a:ext cx="928662" cy="642942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РАЗДЕЛ </a:t>
            </a:r>
            <a:r>
              <a:rPr lang="en-US" sz="4300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II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263</TotalTime>
  <Words>2671</Words>
  <Application>Microsoft Office PowerPoint</Application>
  <PresentationFormat>Экран (4:3)</PresentationFormat>
  <Paragraphs>220</Paragraphs>
  <Slides>23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Система образования в РФ</vt:lpstr>
      <vt:lpstr>Приказ Министерства образования и науки РФ  «Об утверждении федерального образовательного стандарта дошкольного образования»  от 17.10.2013 г. </vt:lpstr>
      <vt:lpstr> Принципы, на которых разработан ФГОС: </vt:lpstr>
      <vt:lpstr>  В ФГОС учитываются:  </vt:lpstr>
      <vt:lpstr>   ФГОС направлен на достижение следующих целей:   </vt:lpstr>
      <vt:lpstr>   ФГОС является основой для:   </vt:lpstr>
      <vt:lpstr>   Стандарт включает в себя требования к:   </vt:lpstr>
      <vt:lpstr>Требования к структуре образовательной программы дошкольного образования и ее объему</vt:lpstr>
      <vt:lpstr>    Содержание Программы должно отражать следующие аспекты образовательной среды для ребенка дошкольного возраста:    </vt:lpstr>
      <vt:lpstr>     Программа включает три основных раздела:      </vt:lpstr>
      <vt:lpstr>      Требования к условиям реализации основной образовательной программы дошкольного образования     </vt:lpstr>
      <vt:lpstr>Требования к психолого-педагогическим условиям реализации Программы  </vt:lpstr>
      <vt:lpstr>Условия, необходимые для создания социальной ситуации развития детей, соответствующей специфике дошкольного возраста, предполагают:</vt:lpstr>
      <vt:lpstr>Слайд 14</vt:lpstr>
      <vt:lpstr>Слайд 15</vt:lpstr>
      <vt:lpstr>Требования к развивающей предметно-пространственной среде.</vt:lpstr>
      <vt:lpstr> Требования к материально-техническим условиям реализации основной образовательной программы дошкольного образования.</vt:lpstr>
      <vt:lpstr>Требования к финансовым условиям реализации основной образовательной программы дошкольного образования.</vt:lpstr>
      <vt:lpstr>Требования к результатам освоения основной образовательной программы дошкольного образования</vt:lpstr>
      <vt:lpstr>К целевым ориентирам дошкольного образования относятся следующие социально-нормативные возрастные характеристики возможных достижений ребенка:</vt:lpstr>
      <vt:lpstr>К целевым ориентирам дошкольного образования относятся следующие социально-нормативные возрастные характеристики возможных достижений ребенка:</vt:lpstr>
      <vt:lpstr>К целевым ориентирам дошкольного образования относятся следующие социально-нормативные возрастные характеристики возможных достижений ребенка:</vt:lpstr>
      <vt:lpstr>Слайд 23</vt:lpstr>
    </vt:vector>
  </TitlesOfParts>
  <Company>010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010</dc:creator>
  <cp:lastModifiedBy>010</cp:lastModifiedBy>
  <cp:revision>31</cp:revision>
  <dcterms:created xsi:type="dcterms:W3CDTF">2017-02-13T13:55:26Z</dcterms:created>
  <dcterms:modified xsi:type="dcterms:W3CDTF">2017-02-13T18:19:57Z</dcterms:modified>
</cp:coreProperties>
</file>