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0" r:id="rId2"/>
    <p:sldId id="259" r:id="rId3"/>
    <p:sldId id="256" r:id="rId4"/>
    <p:sldId id="261" r:id="rId5"/>
    <p:sldId id="257" r:id="rId6"/>
    <p:sldId id="266" r:id="rId7"/>
    <p:sldId id="264" r:id="rId8"/>
    <p:sldId id="262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DB96-E4A8-4E24-85A0-59BA1B33F77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1D7A0-E9D3-4088-B6ED-C3870808FA19}">
      <dgm:prSet phldrT="[Текст]"/>
      <dgm:spPr/>
      <dgm:t>
        <a:bodyPr/>
        <a:lstStyle/>
        <a:p>
          <a:r>
            <a:rPr lang="ru-RU" b="1" dirty="0" smtClean="0"/>
            <a:t>На уровне ДОО </a:t>
          </a:r>
          <a:r>
            <a:rPr lang="ru-RU" dirty="0" smtClean="0"/>
            <a:t>экономическое воспитание позволяет решать следующие задачи, зафиксированные во ФГОС ДО.</a:t>
          </a:r>
          <a:endParaRPr lang="ru-RU" dirty="0"/>
        </a:p>
      </dgm:t>
    </dgm:pt>
    <dgm:pt modelId="{DD7812FF-223B-4CFD-BB07-726C2C67E451}" type="parTrans" cxnId="{0517FE9B-5E99-4530-AA8E-1F632A4E946B}">
      <dgm:prSet/>
      <dgm:spPr/>
      <dgm:t>
        <a:bodyPr/>
        <a:lstStyle/>
        <a:p>
          <a:endParaRPr lang="ru-RU"/>
        </a:p>
      </dgm:t>
    </dgm:pt>
    <dgm:pt modelId="{5D719F59-C1AC-4915-B412-A00A4692B050}" type="sibTrans" cxnId="{0517FE9B-5E99-4530-AA8E-1F632A4E946B}">
      <dgm:prSet/>
      <dgm:spPr/>
      <dgm:t>
        <a:bodyPr/>
        <a:lstStyle/>
        <a:p>
          <a:endParaRPr lang="ru-RU"/>
        </a:p>
      </dgm:t>
    </dgm:pt>
    <dgm:pt modelId="{05409D00-549B-4D59-A73F-BC7F32F497A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Создание благоприятных условий развития детей в соответствии с их возрастными и индивидуальными особенностями и склонностями</a:t>
          </a:r>
          <a:endParaRPr lang="ru-RU" b="1" dirty="0">
            <a:solidFill>
              <a:srgbClr val="002060"/>
            </a:solidFill>
          </a:endParaRPr>
        </a:p>
      </dgm:t>
    </dgm:pt>
    <dgm:pt modelId="{2B8F95C6-8B0D-4A09-A4B8-A7B66C5D92CD}" type="parTrans" cxnId="{78D70877-2A30-46BB-833C-94F1FE2DFBAB}">
      <dgm:prSet/>
      <dgm:spPr/>
      <dgm:t>
        <a:bodyPr/>
        <a:lstStyle/>
        <a:p>
          <a:endParaRPr lang="ru-RU"/>
        </a:p>
      </dgm:t>
    </dgm:pt>
    <dgm:pt modelId="{DB5B75EF-B211-4630-BC3B-50189491A068}" type="sibTrans" cxnId="{78D70877-2A30-46BB-833C-94F1FE2DFBAB}">
      <dgm:prSet/>
      <dgm:spPr/>
      <dgm:t>
        <a:bodyPr/>
        <a:lstStyle/>
        <a:p>
          <a:endParaRPr lang="ru-RU"/>
        </a:p>
      </dgm:t>
    </dgm:pt>
    <dgm:pt modelId="{F3ED0560-ED77-412F-B5C7-4A238C728A2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Объединение обучения и воспитания в целостный образовательный процесс</a:t>
          </a:r>
          <a:endParaRPr lang="ru-RU" dirty="0">
            <a:solidFill>
              <a:srgbClr val="002060"/>
            </a:solidFill>
          </a:endParaRPr>
        </a:p>
      </dgm:t>
    </dgm:pt>
    <dgm:pt modelId="{FA25E1AA-1AA1-4675-8E51-13679F4BDD1E}" type="parTrans" cxnId="{F398AEB5-D157-40BA-8C57-5B1C1C455EA4}">
      <dgm:prSet/>
      <dgm:spPr/>
      <dgm:t>
        <a:bodyPr/>
        <a:lstStyle/>
        <a:p>
          <a:endParaRPr lang="ru-RU"/>
        </a:p>
      </dgm:t>
    </dgm:pt>
    <dgm:pt modelId="{91A4BCAA-4D68-4E72-96FB-0C51E1EF5C22}" type="sibTrans" cxnId="{F398AEB5-D157-40BA-8C57-5B1C1C455EA4}">
      <dgm:prSet/>
      <dgm:spPr/>
      <dgm:t>
        <a:bodyPr/>
        <a:lstStyle/>
        <a:p>
          <a:endParaRPr lang="ru-RU"/>
        </a:p>
      </dgm:t>
    </dgm:pt>
    <dgm:pt modelId="{7B400B41-9C2E-4F52-95C7-66F6517D8B8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Формирование общей культуры личности детей</a:t>
          </a:r>
          <a:endParaRPr lang="ru-RU" dirty="0">
            <a:solidFill>
              <a:srgbClr val="002060"/>
            </a:solidFill>
          </a:endParaRPr>
        </a:p>
      </dgm:t>
    </dgm:pt>
    <dgm:pt modelId="{7B8866FE-D30A-470B-A4FF-6FECD40471FB}" type="parTrans" cxnId="{F1819C7B-C010-4D4B-B442-44FA3E68F9AB}">
      <dgm:prSet/>
      <dgm:spPr/>
      <dgm:t>
        <a:bodyPr/>
        <a:lstStyle/>
        <a:p>
          <a:endParaRPr lang="ru-RU"/>
        </a:p>
      </dgm:t>
    </dgm:pt>
    <dgm:pt modelId="{9211E7B1-0222-499F-BE4C-5CD961DCDFDD}" type="sibTrans" cxnId="{F1819C7B-C010-4D4B-B442-44FA3E68F9AB}">
      <dgm:prSet/>
      <dgm:spPr/>
      <dgm:t>
        <a:bodyPr/>
        <a:lstStyle/>
        <a:p>
          <a:endParaRPr lang="ru-RU"/>
        </a:p>
      </dgm:t>
    </dgm:pt>
    <dgm:pt modelId="{6E426713-8DEC-4185-8D68-FCC622859A99}">
      <dgm:prSet/>
      <dgm:spPr/>
    </dgm:pt>
    <dgm:pt modelId="{7B0F14AA-00DA-4F0A-89E0-F499B3957B19}" type="parTrans" cxnId="{9C91B2DA-35AB-43B3-9017-D02383004BEF}">
      <dgm:prSet/>
      <dgm:spPr/>
      <dgm:t>
        <a:bodyPr/>
        <a:lstStyle/>
        <a:p>
          <a:endParaRPr lang="ru-RU"/>
        </a:p>
      </dgm:t>
    </dgm:pt>
    <dgm:pt modelId="{53D6C512-6D22-4C4A-AD80-C0077099DD10}" type="sibTrans" cxnId="{9C91B2DA-35AB-43B3-9017-D02383004BEF}">
      <dgm:prSet/>
      <dgm:spPr/>
      <dgm:t>
        <a:bodyPr/>
        <a:lstStyle/>
        <a:p>
          <a:endParaRPr lang="ru-RU"/>
        </a:p>
      </dgm:t>
    </dgm:pt>
    <dgm:pt modelId="{8D0D8C31-2005-46E1-B0DB-269518FEB95A}" type="pres">
      <dgm:prSet presAssocID="{B532DB96-E4A8-4E24-85A0-59BA1B33F773}" presName="composite" presStyleCnt="0">
        <dgm:presLayoutVars>
          <dgm:chMax val="1"/>
          <dgm:dir/>
          <dgm:resizeHandles val="exact"/>
        </dgm:presLayoutVars>
      </dgm:prSet>
      <dgm:spPr/>
    </dgm:pt>
    <dgm:pt modelId="{78028853-4A66-4EE3-BA78-2B8B6BECBA35}" type="pres">
      <dgm:prSet presAssocID="{13F1D7A0-E9D3-4088-B6ED-C3870808FA19}" presName="roof" presStyleLbl="dkBgShp" presStyleIdx="0" presStyleCnt="2"/>
      <dgm:spPr/>
      <dgm:t>
        <a:bodyPr/>
        <a:lstStyle/>
        <a:p>
          <a:endParaRPr lang="ru-RU"/>
        </a:p>
      </dgm:t>
    </dgm:pt>
    <dgm:pt modelId="{B754F3AD-BCEE-4315-AD68-07B13BC52E90}" type="pres">
      <dgm:prSet presAssocID="{13F1D7A0-E9D3-4088-B6ED-C3870808FA19}" presName="pillars" presStyleCnt="0"/>
      <dgm:spPr/>
    </dgm:pt>
    <dgm:pt modelId="{7586E0E8-2A36-4161-89E6-88A2638D1271}" type="pres">
      <dgm:prSet presAssocID="{13F1D7A0-E9D3-4088-B6ED-C3870808FA1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3DC72-4E08-4A14-85CB-FC5305A9F03C}" type="pres">
      <dgm:prSet presAssocID="{F3ED0560-ED77-412F-B5C7-4A238C728A2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89A81-C7ED-4CA1-BC8F-4DD3C2999C87}" type="pres">
      <dgm:prSet presAssocID="{7B400B41-9C2E-4F52-95C7-66F6517D8B8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603A1-2CF2-4326-ACDB-C422A12C4F23}" type="pres">
      <dgm:prSet presAssocID="{13F1D7A0-E9D3-4088-B6ED-C3870808FA19}" presName="base" presStyleLbl="dkBgShp" presStyleIdx="1" presStyleCnt="2" custLinFactY="122264" custLinFactNeighborX="388" custLinFactNeighborY="200000"/>
      <dgm:spPr/>
    </dgm:pt>
  </dgm:ptLst>
  <dgm:cxnLst>
    <dgm:cxn modelId="{F1819C7B-C010-4D4B-B442-44FA3E68F9AB}" srcId="{13F1D7A0-E9D3-4088-B6ED-C3870808FA19}" destId="{7B400B41-9C2E-4F52-95C7-66F6517D8B81}" srcOrd="2" destOrd="0" parTransId="{7B8866FE-D30A-470B-A4FF-6FECD40471FB}" sibTransId="{9211E7B1-0222-499F-BE4C-5CD961DCDFDD}"/>
    <dgm:cxn modelId="{78D70877-2A30-46BB-833C-94F1FE2DFBAB}" srcId="{13F1D7A0-E9D3-4088-B6ED-C3870808FA19}" destId="{05409D00-549B-4D59-A73F-BC7F32F497AE}" srcOrd="0" destOrd="0" parTransId="{2B8F95C6-8B0D-4A09-A4B8-A7B66C5D92CD}" sibTransId="{DB5B75EF-B211-4630-BC3B-50189491A068}"/>
    <dgm:cxn modelId="{BA1E11A0-2605-4FD8-A97F-FE264FDADA36}" type="presOf" srcId="{B532DB96-E4A8-4E24-85A0-59BA1B33F773}" destId="{8D0D8C31-2005-46E1-B0DB-269518FEB95A}" srcOrd="0" destOrd="0" presId="urn:microsoft.com/office/officeart/2005/8/layout/hList3"/>
    <dgm:cxn modelId="{F398AEB5-D157-40BA-8C57-5B1C1C455EA4}" srcId="{13F1D7A0-E9D3-4088-B6ED-C3870808FA19}" destId="{F3ED0560-ED77-412F-B5C7-4A238C728A20}" srcOrd="1" destOrd="0" parTransId="{FA25E1AA-1AA1-4675-8E51-13679F4BDD1E}" sibTransId="{91A4BCAA-4D68-4E72-96FB-0C51E1EF5C22}"/>
    <dgm:cxn modelId="{556E7E32-EEB5-413D-B8D2-6F6001AE914D}" type="presOf" srcId="{05409D00-549B-4D59-A73F-BC7F32F497AE}" destId="{7586E0E8-2A36-4161-89E6-88A2638D1271}" srcOrd="0" destOrd="0" presId="urn:microsoft.com/office/officeart/2005/8/layout/hList3"/>
    <dgm:cxn modelId="{F3461785-D566-4F71-B55C-8656CD6567B6}" type="presOf" srcId="{7B400B41-9C2E-4F52-95C7-66F6517D8B81}" destId="{D5689A81-C7ED-4CA1-BC8F-4DD3C2999C87}" srcOrd="0" destOrd="0" presId="urn:microsoft.com/office/officeart/2005/8/layout/hList3"/>
    <dgm:cxn modelId="{F29891B9-7BD5-4340-A237-9F475A7DDFA3}" type="presOf" srcId="{13F1D7A0-E9D3-4088-B6ED-C3870808FA19}" destId="{78028853-4A66-4EE3-BA78-2B8B6BECBA35}" srcOrd="0" destOrd="0" presId="urn:microsoft.com/office/officeart/2005/8/layout/hList3"/>
    <dgm:cxn modelId="{9C91B2DA-35AB-43B3-9017-D02383004BEF}" srcId="{B532DB96-E4A8-4E24-85A0-59BA1B33F773}" destId="{6E426713-8DEC-4185-8D68-FCC622859A99}" srcOrd="1" destOrd="0" parTransId="{7B0F14AA-00DA-4F0A-89E0-F499B3957B19}" sibTransId="{53D6C512-6D22-4C4A-AD80-C0077099DD10}"/>
    <dgm:cxn modelId="{0517FE9B-5E99-4530-AA8E-1F632A4E946B}" srcId="{B532DB96-E4A8-4E24-85A0-59BA1B33F773}" destId="{13F1D7A0-E9D3-4088-B6ED-C3870808FA19}" srcOrd="0" destOrd="0" parTransId="{DD7812FF-223B-4CFD-BB07-726C2C67E451}" sibTransId="{5D719F59-C1AC-4915-B412-A00A4692B050}"/>
    <dgm:cxn modelId="{7C8E13BB-C98A-4B42-8AF5-66ECB05F5682}" type="presOf" srcId="{F3ED0560-ED77-412F-B5C7-4A238C728A20}" destId="{1293DC72-4E08-4A14-85CB-FC5305A9F03C}" srcOrd="0" destOrd="0" presId="urn:microsoft.com/office/officeart/2005/8/layout/hList3"/>
    <dgm:cxn modelId="{F8EF0874-5FEB-42F1-A868-633AF81173B6}" type="presParOf" srcId="{8D0D8C31-2005-46E1-B0DB-269518FEB95A}" destId="{78028853-4A66-4EE3-BA78-2B8B6BECBA35}" srcOrd="0" destOrd="0" presId="urn:microsoft.com/office/officeart/2005/8/layout/hList3"/>
    <dgm:cxn modelId="{EBF09C20-DE0C-48BF-BB9D-0C17BC842641}" type="presParOf" srcId="{8D0D8C31-2005-46E1-B0DB-269518FEB95A}" destId="{B754F3AD-BCEE-4315-AD68-07B13BC52E90}" srcOrd="1" destOrd="0" presId="urn:microsoft.com/office/officeart/2005/8/layout/hList3"/>
    <dgm:cxn modelId="{F89E3A81-F95B-49F4-8D8D-17881B127688}" type="presParOf" srcId="{B754F3AD-BCEE-4315-AD68-07B13BC52E90}" destId="{7586E0E8-2A36-4161-89E6-88A2638D1271}" srcOrd="0" destOrd="0" presId="urn:microsoft.com/office/officeart/2005/8/layout/hList3"/>
    <dgm:cxn modelId="{C5F15589-B152-48BB-8FCD-10830C91643B}" type="presParOf" srcId="{B754F3AD-BCEE-4315-AD68-07B13BC52E90}" destId="{1293DC72-4E08-4A14-85CB-FC5305A9F03C}" srcOrd="1" destOrd="0" presId="urn:microsoft.com/office/officeart/2005/8/layout/hList3"/>
    <dgm:cxn modelId="{C1790239-62C1-4096-B24E-3DAF0361878A}" type="presParOf" srcId="{B754F3AD-BCEE-4315-AD68-07B13BC52E90}" destId="{D5689A81-C7ED-4CA1-BC8F-4DD3C2999C87}" srcOrd="2" destOrd="0" presId="urn:microsoft.com/office/officeart/2005/8/layout/hList3"/>
    <dgm:cxn modelId="{D0B4171E-18CB-4CFE-B247-D5AF98D78CA0}" type="presParOf" srcId="{8D0D8C31-2005-46E1-B0DB-269518FEB95A}" destId="{32B603A1-2CF2-4326-ACDB-C422A12C4F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955D5-703C-4CD5-B407-52DD3E3D42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E3538-7AB4-48EF-B8E6-7836F191AE5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Обеспечение преемственности целей, задач и содержания образования, реализуемых в рамках образовательных программ различных уровней - дошкольного и начального общего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49F5429B-2014-4614-AA8F-C387DFC70BCB}" type="parTrans" cxnId="{B45E7B8A-97CC-4B8B-AC00-6CE6BE6EF005}">
      <dgm:prSet/>
      <dgm:spPr/>
      <dgm:t>
        <a:bodyPr/>
        <a:lstStyle/>
        <a:p>
          <a:endParaRPr lang="ru-RU"/>
        </a:p>
      </dgm:t>
    </dgm:pt>
    <dgm:pt modelId="{F77860F7-6DCE-4FC2-AB3B-36C5F2AD8298}" type="sibTrans" cxnId="{B45E7B8A-97CC-4B8B-AC00-6CE6BE6EF005}">
      <dgm:prSet/>
      <dgm:spPr/>
      <dgm:t>
        <a:bodyPr/>
        <a:lstStyle/>
        <a:p>
          <a:endParaRPr lang="ru-RU"/>
        </a:p>
      </dgm:t>
    </dgm:pt>
    <dgm:pt modelId="{60473113-AF6B-4893-9D07-493EEE3F908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</a:r>
          <a:endParaRPr lang="ru-RU" b="1" dirty="0">
            <a:solidFill>
              <a:srgbClr val="002060"/>
            </a:solidFill>
          </a:endParaRPr>
        </a:p>
      </dgm:t>
    </dgm:pt>
    <dgm:pt modelId="{00C4D421-BB42-4338-B4C5-271FC2FEDB47}" type="parTrans" cxnId="{3522463C-2DEB-44A7-B4B8-7B7042AEDF22}">
      <dgm:prSet/>
      <dgm:spPr/>
      <dgm:t>
        <a:bodyPr/>
        <a:lstStyle/>
        <a:p>
          <a:endParaRPr lang="ru-RU"/>
        </a:p>
      </dgm:t>
    </dgm:pt>
    <dgm:pt modelId="{5027A369-F2BD-4DFB-AF6A-2CC3345B3000}" type="sibTrans" cxnId="{3522463C-2DEB-44A7-B4B8-7B7042AEDF22}">
      <dgm:prSet/>
      <dgm:spPr/>
      <dgm:t>
        <a:bodyPr/>
        <a:lstStyle/>
        <a:p>
          <a:endParaRPr lang="ru-RU"/>
        </a:p>
      </dgm:t>
    </dgm:pt>
    <dgm:pt modelId="{47DF5698-1252-4483-B9E8-9C8528DF16DD}" type="pres">
      <dgm:prSet presAssocID="{D07955D5-703C-4CD5-B407-52DD3E3D424D}" presName="diagram" presStyleCnt="0">
        <dgm:presLayoutVars>
          <dgm:dir/>
          <dgm:resizeHandles val="exact"/>
        </dgm:presLayoutVars>
      </dgm:prSet>
      <dgm:spPr/>
    </dgm:pt>
    <dgm:pt modelId="{F6A22B5F-6A6A-4F3D-B768-7FA94DAACD8D}" type="pres">
      <dgm:prSet presAssocID="{379E3538-7AB4-48EF-B8E6-7836F191AE51}" presName="node" presStyleLbl="node1" presStyleIdx="0" presStyleCnt="2" custScaleX="162571" custLinFactNeighborX="-9754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0EFE6-E794-472E-A569-7E9C87793F7D}" type="pres">
      <dgm:prSet presAssocID="{F77860F7-6DCE-4FC2-AB3B-36C5F2AD8298}" presName="sibTrans" presStyleCnt="0"/>
      <dgm:spPr/>
    </dgm:pt>
    <dgm:pt modelId="{99B1135D-6696-428C-B5D1-958CF52C295B}" type="pres">
      <dgm:prSet presAssocID="{60473113-AF6B-4893-9D07-493EEE3F9083}" presName="node" presStyleLbl="node1" presStyleIdx="1" presStyleCnt="2" custScaleX="172079" custLinFactNeighborX="-5000" custLinFactNeighborY="1712">
        <dgm:presLayoutVars>
          <dgm:bulletEnabled val="1"/>
        </dgm:presLayoutVars>
      </dgm:prSet>
      <dgm:spPr/>
    </dgm:pt>
  </dgm:ptLst>
  <dgm:cxnLst>
    <dgm:cxn modelId="{B45E7B8A-97CC-4B8B-AC00-6CE6BE6EF005}" srcId="{D07955D5-703C-4CD5-B407-52DD3E3D424D}" destId="{379E3538-7AB4-48EF-B8E6-7836F191AE51}" srcOrd="0" destOrd="0" parTransId="{49F5429B-2014-4614-AA8F-C387DFC70BCB}" sibTransId="{F77860F7-6DCE-4FC2-AB3B-36C5F2AD8298}"/>
    <dgm:cxn modelId="{3522463C-2DEB-44A7-B4B8-7B7042AEDF22}" srcId="{D07955D5-703C-4CD5-B407-52DD3E3D424D}" destId="{60473113-AF6B-4893-9D07-493EEE3F9083}" srcOrd="1" destOrd="0" parTransId="{00C4D421-BB42-4338-B4C5-271FC2FEDB47}" sibTransId="{5027A369-F2BD-4DFB-AF6A-2CC3345B3000}"/>
    <dgm:cxn modelId="{6FE19AD3-44A8-46FA-9233-1C0B132D3562}" type="presOf" srcId="{60473113-AF6B-4893-9D07-493EEE3F9083}" destId="{99B1135D-6696-428C-B5D1-958CF52C295B}" srcOrd="0" destOrd="0" presId="urn:microsoft.com/office/officeart/2005/8/layout/default"/>
    <dgm:cxn modelId="{12A847C7-36EA-40DD-9E57-94F956C66787}" type="presOf" srcId="{D07955D5-703C-4CD5-B407-52DD3E3D424D}" destId="{47DF5698-1252-4483-B9E8-9C8528DF16DD}" srcOrd="0" destOrd="0" presId="urn:microsoft.com/office/officeart/2005/8/layout/default"/>
    <dgm:cxn modelId="{146D726F-0D63-48F2-B66D-641DCC69BC14}" type="presOf" srcId="{379E3538-7AB4-48EF-B8E6-7836F191AE51}" destId="{F6A22B5F-6A6A-4F3D-B768-7FA94DAACD8D}" srcOrd="0" destOrd="0" presId="urn:microsoft.com/office/officeart/2005/8/layout/default"/>
    <dgm:cxn modelId="{3BB4A146-847E-4CF5-B953-74DAC711FD2E}" type="presParOf" srcId="{47DF5698-1252-4483-B9E8-9C8528DF16DD}" destId="{F6A22B5F-6A6A-4F3D-B768-7FA94DAACD8D}" srcOrd="0" destOrd="0" presId="urn:microsoft.com/office/officeart/2005/8/layout/default"/>
    <dgm:cxn modelId="{2E51E537-9013-4A9D-BBFD-62ABDBB2AEFB}" type="presParOf" srcId="{47DF5698-1252-4483-B9E8-9C8528DF16DD}" destId="{AF70EFE6-E794-472E-A569-7E9C87793F7D}" srcOrd="1" destOrd="0" presId="urn:microsoft.com/office/officeart/2005/8/layout/default"/>
    <dgm:cxn modelId="{C15E6CB8-1FA6-4983-ACA9-BC1109002DAA}" type="presParOf" srcId="{47DF5698-1252-4483-B9E8-9C8528DF16DD}" destId="{99B1135D-6696-428C-B5D1-958CF52C295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8853-4A66-4EE3-BA78-2B8B6BECBA35}">
      <dsp:nvSpPr>
        <dsp:cNvPr id="0" name=""/>
        <dsp:cNvSpPr/>
      </dsp:nvSpPr>
      <dsp:spPr>
        <a:xfrm>
          <a:off x="0" y="0"/>
          <a:ext cx="8424936" cy="10667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На уровне ДОО </a:t>
          </a:r>
          <a:r>
            <a:rPr lang="ru-RU" sz="2500" kern="1200" dirty="0" smtClean="0"/>
            <a:t>экономическое воспитание позволяет решать следующие задачи, зафиксированные во ФГОС ДО.</a:t>
          </a:r>
          <a:endParaRPr lang="ru-RU" sz="2500" kern="1200" dirty="0"/>
        </a:p>
      </dsp:txBody>
      <dsp:txXfrm>
        <a:off x="0" y="0"/>
        <a:ext cx="8424936" cy="1066732"/>
      </dsp:txXfrm>
    </dsp:sp>
    <dsp:sp modelId="{7586E0E8-2A36-4161-89E6-88A2638D1271}">
      <dsp:nvSpPr>
        <dsp:cNvPr id="0" name=""/>
        <dsp:cNvSpPr/>
      </dsp:nvSpPr>
      <dsp:spPr>
        <a:xfrm>
          <a:off x="4113" y="1066732"/>
          <a:ext cx="2805569" cy="2240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Создание благоприятных условий развития детей в соответствии с их возрастными и индивидуальными особенностями и склонностями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113" y="1066732"/>
        <a:ext cx="2805569" cy="2240138"/>
      </dsp:txXfrm>
    </dsp:sp>
    <dsp:sp modelId="{1293DC72-4E08-4A14-85CB-FC5305A9F03C}">
      <dsp:nvSpPr>
        <dsp:cNvPr id="0" name=""/>
        <dsp:cNvSpPr/>
      </dsp:nvSpPr>
      <dsp:spPr>
        <a:xfrm>
          <a:off x="2809683" y="1066732"/>
          <a:ext cx="2805569" cy="2240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Объединение обучения и воспитания в целостный образовательный процесс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2809683" y="1066732"/>
        <a:ext cx="2805569" cy="2240138"/>
      </dsp:txXfrm>
    </dsp:sp>
    <dsp:sp modelId="{D5689A81-C7ED-4CA1-BC8F-4DD3C2999C87}">
      <dsp:nvSpPr>
        <dsp:cNvPr id="0" name=""/>
        <dsp:cNvSpPr/>
      </dsp:nvSpPr>
      <dsp:spPr>
        <a:xfrm>
          <a:off x="5615252" y="1066732"/>
          <a:ext cx="2805569" cy="2240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Формирование общей культуры личности детей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5615252" y="1066732"/>
        <a:ext cx="2805569" cy="2240138"/>
      </dsp:txXfrm>
    </dsp:sp>
    <dsp:sp modelId="{32B603A1-2CF2-4326-ACDB-C422A12C4F23}">
      <dsp:nvSpPr>
        <dsp:cNvPr id="0" name=""/>
        <dsp:cNvSpPr/>
      </dsp:nvSpPr>
      <dsp:spPr>
        <a:xfrm>
          <a:off x="0" y="3306871"/>
          <a:ext cx="8424936" cy="2489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22B5F-6A6A-4F3D-B768-7FA94DAACD8D}">
      <dsp:nvSpPr>
        <dsp:cNvPr id="0" name=""/>
        <dsp:cNvSpPr/>
      </dsp:nvSpPr>
      <dsp:spPr>
        <a:xfrm>
          <a:off x="144018" y="2"/>
          <a:ext cx="7200815" cy="265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Обеспечение преемственности целей, задач и содержания образования, реализуемых в рамках образовательных программ различных уровней - дошкольного и начального общего образования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144018" y="2"/>
        <a:ext cx="7200815" cy="2657601"/>
      </dsp:txXfrm>
    </dsp:sp>
    <dsp:sp modelId="{99B1135D-6696-428C-B5D1-958CF52C295B}">
      <dsp:nvSpPr>
        <dsp:cNvPr id="0" name=""/>
        <dsp:cNvSpPr/>
      </dsp:nvSpPr>
      <dsp:spPr>
        <a:xfrm>
          <a:off x="144018" y="3103038"/>
          <a:ext cx="7621956" cy="265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144018" y="3103038"/>
        <a:ext cx="7621956" cy="265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2734-A53F-4C19-96A6-C8D00336E98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90A8-C099-4020-93D6-14303B36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96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4-tub-ru.yandex.net/i?id=208371-03-16f-8215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http://im4-tub-ru.yandex.net/i?id=208371-03-16f-82159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90A8-C099-4020-93D6-14303B3628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90A8-C099-4020-93D6-14303B3628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3C8137-99F8-4C84-936E-E5C0C02C62E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0DC5C5-997E-40D1-8C88-025940FF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83562" cy="3168352"/>
          </a:xfrm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«Нажить много денег — храбрость; сохранить их —</a:t>
            </a:r>
            <a:br>
              <a:rPr lang="ru-RU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мудрость, а умело расходовать их — искусство.»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         </a:t>
            </a:r>
            <a:r>
              <a:rPr lang="ru-RU" i="1" dirty="0" smtClean="0"/>
              <a:t>Бертольд </a:t>
            </a:r>
            <a:r>
              <a:rPr lang="ru-RU" i="1" dirty="0"/>
              <a:t>Авербах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3140968"/>
            <a:ext cx="8219256" cy="3168352"/>
          </a:xfrm>
        </p:spPr>
        <p:txBody>
          <a:bodyPr>
            <a:normAutofit/>
          </a:bodyPr>
          <a:lstStyle/>
          <a:p>
            <a:pPr marL="265176" indent="-265176" algn="ctr">
              <a:buNone/>
              <a:defRPr/>
            </a:pPr>
            <a:endParaRPr lang="ru-RU" dirty="0"/>
          </a:p>
          <a:p>
            <a:pPr marL="265176" indent="-265176">
              <a:buNone/>
              <a:defRPr/>
            </a:pPr>
            <a:endParaRPr lang="ru-RU" dirty="0" smtClean="0"/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4" y="3526885"/>
            <a:ext cx="4119700" cy="33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bestcube.space/wp-content/uploads/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4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2" y="332657"/>
            <a:ext cx="7810127" cy="201622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Основы воспитания финансовой грамотности </a:t>
            </a:r>
            <a:r>
              <a:rPr lang="ru-RU" b="1" dirty="0" smtClean="0">
                <a:solidFill>
                  <a:srgbClr val="FF0000"/>
                </a:solidFill>
              </a:rPr>
              <a:t>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2708920"/>
            <a:ext cx="7772400" cy="1890068"/>
          </a:xfrm>
        </p:spPr>
        <p:txBody>
          <a:bodyPr>
            <a:normAutofit fontScale="77500" lnSpcReduction="20000"/>
          </a:bodyPr>
          <a:lstStyle/>
          <a:p>
            <a:pPr marL="36513" algn="ctr">
              <a:spcBef>
                <a:spcPct val="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Чтоб не стало дитя, лишь беспомощным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ртом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endParaRPr lang="ru-RU" sz="3600" dirty="0" smtClean="0">
              <a:solidFill>
                <a:srgbClr val="FFC000"/>
              </a:solidFill>
            </a:endParaRPr>
          </a:p>
        </p:txBody>
      </p:sp>
      <p:pic>
        <p:nvPicPr>
          <p:cNvPr id="5" name="Picture 27" descr="http://skazylesa.ru/wp-content/uploads/2018/01/hvfh-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39694"/>
            <a:ext cx="3093432" cy="19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4634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повышения финансовой грамотности в РФ на 2017-2023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Утверждена председателем Правительства РФ Д. А. Медведевым 25 сентября 2017 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https://w-dog.ru/wallpapers/15/10/52806652422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65576"/>
            <a:ext cx="5585246" cy="24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496"/>
            <a:ext cx="7758138" cy="1643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Семейные ценности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4643446"/>
            <a:ext cx="5486400" cy="1720063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/>
              <a:t>Финансовая грамотность – это</a:t>
            </a:r>
          </a:p>
          <a:p>
            <a:pPr algn="l"/>
            <a:r>
              <a:rPr lang="ru-RU" sz="2000" b="1" i="1" dirty="0"/>
              <a:t>особое качество человека, которое</a:t>
            </a:r>
          </a:p>
          <a:p>
            <a:pPr algn="l"/>
            <a:r>
              <a:rPr lang="ru-RU" sz="2000" b="1" i="1" dirty="0"/>
              <a:t>формируется с самого малого возраста и</a:t>
            </a:r>
          </a:p>
          <a:p>
            <a:pPr algn="l"/>
            <a:r>
              <a:rPr lang="ru-RU" sz="2000" b="1" i="1" dirty="0"/>
              <a:t>показывает умение </a:t>
            </a:r>
            <a:r>
              <a:rPr lang="ru-RU" sz="2000" b="1" i="1" dirty="0" smtClean="0"/>
              <a:t>самостоятельно</a:t>
            </a:r>
            <a:endParaRPr lang="ru-RU" sz="2000" b="1" i="1" dirty="0"/>
          </a:p>
          <a:p>
            <a:pPr algn="l"/>
            <a:r>
              <a:rPr lang="ru-RU" sz="2000" b="1" i="1" dirty="0"/>
              <a:t>зарабатывать деньги и грамотно </a:t>
            </a:r>
            <a:r>
              <a:rPr lang="ru-RU" sz="2000" b="1" i="1" dirty="0" smtClean="0"/>
              <a:t>ими управлять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6675654" cy="41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4313"/>
            <a:ext cx="7772400" cy="1143000"/>
          </a:xfrm>
        </p:spPr>
        <p:txBody>
          <a:bodyPr/>
          <a:lstStyle/>
          <a:p>
            <a:r>
              <a:rPr lang="ru-RU" dirty="0" smtClean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Когда следует начинать обучение </a:t>
            </a:r>
            <a:r>
              <a:rPr lang="ru-RU" b="1" dirty="0" smtClean="0"/>
              <a:t>детей обращению </a:t>
            </a:r>
            <a:r>
              <a:rPr lang="ru-RU" b="1" dirty="0"/>
              <a:t>с деньгами?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2275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Основная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цель экономического воспитания дошкольников - содействие формированию первичных социальных компетенций воспитанников в сфере личных и семейных финансов.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3041576"/>
          <a:ext cx="8424936" cy="355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905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V="1">
            <a:off x="-324544" y="6381328"/>
            <a:ext cx="720080" cy="720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8"/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476672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86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8229600" cy="158417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ПРОГРАММА ДЛЯ ДОШКОЛЬНИКОВ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«ОСНОВЫ ЭКОНОМИЧЕСКОЙ ГРАМОТНОСТИ В ДОУ» </a:t>
            </a:r>
            <a:r>
              <a:rPr lang="ru-RU" sz="3200" dirty="0" smtClean="0"/>
              <a:t>ПРИЛОЖЕНИЕ 8 к Основной образовательной программе ДОУ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1916832"/>
            <a:ext cx="7560840" cy="38884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Примерный   тематический   план   обучения   может   быть   представлен в следующей последовательности: </a:t>
            </a:r>
          </a:p>
          <a:p>
            <a:pPr algn="l"/>
            <a:r>
              <a:rPr lang="ru-RU" sz="2600" b="1" dirty="0" smtClean="0">
                <a:solidFill>
                  <a:srgbClr val="FF0000"/>
                </a:solidFill>
              </a:rPr>
              <a:t>Тема 1 . Труд - основа жизни.</a:t>
            </a:r>
          </a:p>
          <a:p>
            <a:pPr algn="l"/>
            <a:r>
              <a:rPr lang="ru-RU" sz="2600" b="1" dirty="0" smtClean="0">
                <a:solidFill>
                  <a:srgbClr val="FF0000"/>
                </a:solidFill>
              </a:rPr>
              <a:t>Тема 2. Что такое деньги, откуда они берутся и зачем они нужны?</a:t>
            </a:r>
          </a:p>
          <a:p>
            <a:pPr algn="l"/>
            <a:r>
              <a:rPr lang="ru-RU" sz="2600" b="1" dirty="0" smtClean="0">
                <a:solidFill>
                  <a:srgbClr val="FF0000"/>
                </a:solidFill>
              </a:rPr>
              <a:t>Тема 3. Покупаем, продаем и обмениваем.</a:t>
            </a:r>
          </a:p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Тема 4. Тратим разумно, сберегаем и экономим.</a:t>
            </a:r>
          </a:p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Тема 5. Учимся занимать и отдавать долги.</a:t>
            </a:r>
          </a:p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Тема 6. Учимся планировать.</a:t>
            </a:r>
          </a:p>
          <a:p>
            <a:pPr algn="l"/>
            <a:r>
              <a:rPr lang="ru-RU" sz="2600" b="1" dirty="0" smtClean="0">
                <a:solidFill>
                  <a:srgbClr val="00B050"/>
                </a:solidFill>
              </a:rPr>
              <a:t>Тема 7. Богатство и бедность.</a:t>
            </a:r>
          </a:p>
          <a:p>
            <a:r>
              <a:rPr lang="ru-RU" sz="2400" dirty="0" smtClean="0"/>
              <a:t> 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72200" y="264795"/>
            <a:ext cx="2448272" cy="1580029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Краткая характеристика современных технологий</a:t>
            </a:r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332656"/>
          <a:ext cx="6096000" cy="5613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96000"/>
              </a:tblGrid>
              <a:tr h="52403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2400" kern="1200" dirty="0" smtClean="0"/>
                        <a:t>Проектная деятельность 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Ситуационные задачи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/>
                        <a:t>Технология «Ситуация месяца» 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/>
                        <a:t>Мастерская 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Викторины и конкурсы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Театрализованные интерактивные мини-постановки 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/>
                        <a:t>Система коллективных игр, занятий. 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Моделирование.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40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Технология «Клубный час»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07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321</Words>
  <Application>Microsoft Office PowerPoint</Application>
  <PresentationFormat>Экран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«Нажить много денег — храбрость; сохранить их — мудрость, а умело расходовать их — искусство.»                            Бертольд Авербах</vt:lpstr>
      <vt:lpstr>Основы воспитания финансовой грамотности детей</vt:lpstr>
      <vt:lpstr>«Стратегия повышения финансовой грамотности в РФ на 2017-2023 гг» Утверждена председателем Правительства РФ Д. А. Медведевым 25 сентября 2017 г </vt:lpstr>
      <vt:lpstr>Семейные ценности</vt:lpstr>
      <vt:lpstr>.</vt:lpstr>
      <vt:lpstr>Основная цель экономического воспитания дошкольников - содействие формированию первичных социальных компетенций воспитанников в сфере личных и семейных финансов. </vt:lpstr>
      <vt:lpstr> </vt:lpstr>
      <vt:lpstr>ПРОГРАММА ДЛЯ ДОШКОЛЬНИКОВ «ОСНОВЫ ЭКОНОМИЧЕСКОЙ ГРАМОТНОСТИ В ДОУ» ПРИЛОЖЕНИЕ 8 к Основной образовательной программе ДОУ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22</cp:revision>
  <dcterms:created xsi:type="dcterms:W3CDTF">2012-08-31T13:30:23Z</dcterms:created>
  <dcterms:modified xsi:type="dcterms:W3CDTF">2022-01-27T08:35:23Z</dcterms:modified>
</cp:coreProperties>
</file>