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5" r:id="rId2"/>
    <p:sldId id="276" r:id="rId3"/>
    <p:sldId id="259" r:id="rId4"/>
    <p:sldId id="263" r:id="rId5"/>
    <p:sldId id="265" r:id="rId6"/>
    <p:sldId id="278" r:id="rId7"/>
    <p:sldId id="267" r:id="rId8"/>
    <p:sldId id="269" r:id="rId9"/>
    <p:sldId id="271" r:id="rId10"/>
    <p:sldId id="273" r:id="rId11"/>
    <p:sldId id="280" r:id="rId12"/>
    <p:sldId id="27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E649B-6BC2-4737-88ED-7EE126D3D9F7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9009-FA17-45DE-8E31-59B5121B0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E649B-6BC2-4737-88ED-7EE126D3D9F7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9009-FA17-45DE-8E31-59B5121B0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E649B-6BC2-4737-88ED-7EE126D3D9F7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9009-FA17-45DE-8E31-59B5121B0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rtlCol="0">
            <a:normAutofit/>
          </a:bodyPr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401AA-6BFD-478C-9AC2-0B354EA0D7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E649B-6BC2-4737-88ED-7EE126D3D9F7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9009-FA17-45DE-8E31-59B5121B0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E649B-6BC2-4737-88ED-7EE126D3D9F7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9009-FA17-45DE-8E31-59B5121B0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E649B-6BC2-4737-88ED-7EE126D3D9F7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9009-FA17-45DE-8E31-59B5121B0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E649B-6BC2-4737-88ED-7EE126D3D9F7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9009-FA17-45DE-8E31-59B5121B0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E649B-6BC2-4737-88ED-7EE126D3D9F7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9009-FA17-45DE-8E31-59B5121B0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E649B-6BC2-4737-88ED-7EE126D3D9F7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9009-FA17-45DE-8E31-59B5121B0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E649B-6BC2-4737-88ED-7EE126D3D9F7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9009-FA17-45DE-8E31-59B5121B0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E649B-6BC2-4737-88ED-7EE126D3D9F7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889009-FA17-45DE-8E31-59B5121B0F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DE649B-6BC2-4737-88ED-7EE126D3D9F7}" type="datetimeFigureOut">
              <a:rPr lang="ru-RU" smtClean="0"/>
              <a:pPr/>
              <a:t>23.01.2018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889009-FA17-45DE-8E31-59B5121B0F0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14356"/>
            <a:ext cx="8229600" cy="35067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latin typeface="Georgia" pitchFamily="18" charset="0"/>
              </a:rPr>
              <a:t/>
            </a:r>
            <a:br>
              <a:rPr lang="ru-RU" b="1" i="1" dirty="0" smtClean="0">
                <a:latin typeface="Georgia" pitchFamily="18" charset="0"/>
              </a:rPr>
            </a:br>
            <a:r>
              <a:rPr lang="ru-RU" b="1" i="1" dirty="0" smtClean="0">
                <a:latin typeface="Georgia" pitchFamily="18" charset="0"/>
              </a:rPr>
              <a:t/>
            </a:r>
            <a:br>
              <a:rPr lang="ru-RU" b="1" i="1" dirty="0" smtClean="0">
                <a:latin typeface="Georgia" pitchFamily="18" charset="0"/>
              </a:rPr>
            </a:br>
            <a:r>
              <a:rPr lang="ru-RU" b="1" i="1" dirty="0" smtClean="0">
                <a:latin typeface="Georgia" pitchFamily="18" charset="0"/>
              </a:rPr>
              <a:t/>
            </a:r>
            <a:br>
              <a:rPr lang="ru-RU" b="1" i="1" dirty="0" smtClean="0">
                <a:latin typeface="Georgia" pitchFamily="18" charset="0"/>
              </a:rPr>
            </a:br>
            <a:r>
              <a:rPr lang="ru-RU" b="1" i="1" dirty="0" smtClean="0">
                <a:latin typeface="Georgia" pitchFamily="18" charset="0"/>
              </a:rPr>
              <a:t/>
            </a:r>
            <a:br>
              <a:rPr lang="ru-RU" b="1" i="1" dirty="0" smtClean="0">
                <a:latin typeface="Georgia" pitchFamily="18" charset="0"/>
              </a:rPr>
            </a:br>
            <a:r>
              <a:rPr lang="ru-RU" b="1" i="1" dirty="0" smtClean="0">
                <a:latin typeface="Georgia" pitchFamily="18" charset="0"/>
              </a:rPr>
              <a:t>«Использование проектной технологии в детском саду в условиях реализации ФГОС ДО»</a:t>
            </a:r>
            <a:r>
              <a:rPr lang="ru-RU" i="1" dirty="0" smtClean="0">
                <a:latin typeface="Georgia" pitchFamily="18" charset="0"/>
              </a:rPr>
              <a:t/>
            </a:r>
            <a:br>
              <a:rPr lang="ru-RU" i="1" dirty="0" smtClean="0">
                <a:latin typeface="Georgia" pitchFamily="18" charset="0"/>
              </a:rPr>
            </a:br>
            <a:r>
              <a:rPr lang="ru-RU" b="1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933056"/>
            <a:ext cx="8229600" cy="2391544"/>
          </a:xfrm>
        </p:spPr>
        <p:txBody>
          <a:bodyPr/>
          <a:lstStyle/>
          <a:p>
            <a:pPr algn="r">
              <a:buNone/>
            </a:pPr>
            <a:endParaRPr lang="ru-RU" b="1" i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r"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Подготовила:</a:t>
            </a:r>
          </a:p>
          <a:p>
            <a:pPr algn="r"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воспитатель 1-й кв.категории</a:t>
            </a:r>
          </a:p>
          <a:p>
            <a:pPr algn="r"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Бабынина Е.А.</a:t>
            </a:r>
            <a:endParaRPr lang="ru-RU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Oval 8"/>
          <p:cNvSpPr>
            <a:spLocks noChangeArrowheads="1"/>
          </p:cNvSpPr>
          <p:nvPr/>
        </p:nvSpPr>
        <p:spPr bwMode="auto">
          <a:xfrm>
            <a:off x="5857884" y="1142984"/>
            <a:ext cx="2571767" cy="2448272"/>
          </a:xfrm>
          <a:prstGeom prst="ellipse">
            <a:avLst/>
          </a:prstGeom>
          <a:solidFill>
            <a:srgbClr val="00B0F0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ru-RU" sz="1400" dirty="0" smtClean="0"/>
          </a:p>
          <a:p>
            <a:pPr eaLnBrk="0" hangingPunct="0"/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реализует 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интересы  и 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потребности ребёнка</a:t>
            </a:r>
            <a:endParaRPr lang="ru-RU" b="1" i="1" dirty="0">
              <a:solidFill>
                <a:schemeClr val="accent6">
                  <a:lumMod val="50000"/>
                </a:schemeClr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12292" name="Oval 7"/>
          <p:cNvSpPr>
            <a:spLocks noChangeArrowheads="1"/>
          </p:cNvSpPr>
          <p:nvPr/>
        </p:nvSpPr>
        <p:spPr bwMode="auto">
          <a:xfrm>
            <a:off x="1857356" y="3786190"/>
            <a:ext cx="2714644" cy="2591718"/>
          </a:xfrm>
          <a:prstGeom prst="ellipse">
            <a:avLst/>
          </a:prstGeom>
          <a:solidFill>
            <a:srgbClr val="00FFFF"/>
          </a:solidFill>
          <a:ln w="9525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ru-RU" b="1" i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раскрывает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его  индивидуальность</a:t>
            </a:r>
            <a:endParaRPr lang="ru-RU" b="1" i="1" dirty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12293" name="Oval 6"/>
          <p:cNvSpPr>
            <a:spLocks noChangeArrowheads="1"/>
          </p:cNvSpPr>
          <p:nvPr/>
        </p:nvSpPr>
        <p:spPr bwMode="auto">
          <a:xfrm>
            <a:off x="5429256" y="3786190"/>
            <a:ext cx="2571768" cy="2357454"/>
          </a:xfrm>
          <a:prstGeom prst="ellipse">
            <a:avLst/>
          </a:prstGeom>
          <a:solidFill>
            <a:srgbClr val="FF00FF"/>
          </a:solidFill>
          <a:ln w="9525">
            <a:solidFill>
              <a:srgbClr val="A55DF5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ru-RU" sz="1400" dirty="0" smtClean="0"/>
          </a:p>
          <a:p>
            <a:pPr eaLnBrk="0" hangingPunct="0"/>
            <a:r>
              <a:rPr lang="ru-RU" b="1" i="1" dirty="0" smtClean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способствует </a:t>
            </a:r>
            <a:r>
              <a:rPr lang="ru-RU" b="1" i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личностному  развитию  ребёнка</a:t>
            </a:r>
            <a:endParaRPr lang="ru-RU" b="1" i="1" dirty="0">
              <a:solidFill>
                <a:srgbClr val="660066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12294" name="Oval 5"/>
          <p:cNvSpPr>
            <a:spLocks noChangeArrowheads="1"/>
          </p:cNvSpPr>
          <p:nvPr/>
        </p:nvSpPr>
        <p:spPr bwMode="auto">
          <a:xfrm>
            <a:off x="928662" y="1428736"/>
            <a:ext cx="2728019" cy="2502024"/>
          </a:xfrm>
          <a:prstGeom prst="ellipse">
            <a:avLst/>
          </a:prstGeom>
          <a:solidFill>
            <a:srgbClr val="A55DF5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ru-RU" sz="1600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формирует субъектную  позицию  </a:t>
            </a:r>
            <a:r>
              <a:rPr lang="ru-RU" b="1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  ребёнка</a:t>
            </a:r>
            <a:endParaRPr lang="ru-RU" b="1" i="1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12296" name="Arc 3"/>
          <p:cNvSpPr>
            <a:spLocks/>
          </p:cNvSpPr>
          <p:nvPr/>
        </p:nvSpPr>
        <p:spPr bwMode="auto">
          <a:xfrm rot="512603">
            <a:off x="4611503" y="4710714"/>
            <a:ext cx="576262" cy="215198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7" name="Oval 2"/>
          <p:cNvSpPr>
            <a:spLocks noChangeArrowheads="1"/>
          </p:cNvSpPr>
          <p:nvPr/>
        </p:nvSpPr>
        <p:spPr bwMode="auto">
          <a:xfrm rot="19446454">
            <a:off x="4869787" y="6240503"/>
            <a:ext cx="1381125" cy="234950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298" name="Oval 1"/>
          <p:cNvSpPr>
            <a:spLocks noChangeArrowheads="1"/>
          </p:cNvSpPr>
          <p:nvPr/>
        </p:nvSpPr>
        <p:spPr bwMode="auto">
          <a:xfrm rot="885654">
            <a:off x="3942944" y="5943979"/>
            <a:ext cx="1127125" cy="295275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299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00" name="Rectangle 17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357554" y="0"/>
            <a:ext cx="2643196" cy="2643182"/>
          </a:xfrm>
          <a:prstGeom prst="ellipse">
            <a:avLst/>
          </a:prstGeom>
          <a:solidFill>
            <a:srgbClr val="FF0000"/>
          </a:solidFill>
          <a:ln>
            <a:solidFill>
              <a:srgbClr val="7F18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выявляет </a:t>
            </a:r>
            <a:r>
              <a:rPr lang="ru-RU" b="1" i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зона </a:t>
            </a:r>
            <a:r>
              <a:rPr lang="ru-RU" b="1" i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ближайшего развития» </a:t>
            </a:r>
          </a:p>
        </p:txBody>
      </p:sp>
      <p:sp>
        <p:nvSpPr>
          <p:cNvPr id="12290" name="Oval 9"/>
          <p:cNvSpPr>
            <a:spLocks noChangeArrowheads="1"/>
          </p:cNvSpPr>
          <p:nvPr/>
        </p:nvSpPr>
        <p:spPr bwMode="auto">
          <a:xfrm>
            <a:off x="2915816" y="2348880"/>
            <a:ext cx="3672408" cy="2376264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 dirty="0" smtClean="0"/>
          </a:p>
          <a:p>
            <a:pPr algn="ctr"/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Проектная деятельность 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0"/>
            <a:ext cx="4643470" cy="5714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Мои проекты:</a:t>
            </a:r>
            <a:endParaRPr lang="ru-RU" sz="3600" b="1" dirty="0"/>
          </a:p>
        </p:txBody>
      </p:sp>
      <p:pic>
        <p:nvPicPr>
          <p:cNvPr id="4" name="Содержимое 3" descr="C:\Users\911\Desktop\IMG_1128.JP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="" xmlns:lc="http://schemas.openxmlformats.org/drawingml/2006/lockedCanvas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642918"/>
            <a:ext cx="4143404" cy="2786323"/>
          </a:xfrm>
          <a:prstGeom prst="rect">
            <a:avLst/>
          </a:prstGeom>
          <a:noFill/>
          <a:ln w="76200">
            <a:solidFill>
              <a:schemeClr val="accent3">
                <a:lumMod val="50000"/>
              </a:schemeClr>
            </a:solidFill>
          </a:ln>
        </p:spPr>
      </p:pic>
      <p:pic>
        <p:nvPicPr>
          <p:cNvPr id="7" name="Рисунок 5" descr="C:\Users\911\Desktop\для музея деревянная ирушка\115___11\IMG_0765.JPG"/>
          <p:cNvPicPr>
            <a:picLocks noGrp="1" noChangeAspect="1" noChangeArrowheads="1"/>
          </p:cNvPicPr>
          <p:nvPr>
            <p:ph type="tbl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28596" y="4071942"/>
            <a:ext cx="4071966" cy="2571768"/>
          </a:xfrm>
          <a:prstGeom prst="rect">
            <a:avLst/>
          </a:prstGeom>
          <a:noFill/>
          <a:ln w="57150">
            <a:solidFill>
              <a:srgbClr val="0070C0"/>
            </a:solidFill>
            <a:miter lim="800000"/>
            <a:headEnd/>
            <a:tailEnd/>
          </a:ln>
        </p:spPr>
      </p:pic>
      <p:pic>
        <p:nvPicPr>
          <p:cNvPr id="8" name="Picture 7" descr="C:\Users\911\Desktop\113___05\IMG_059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571480"/>
            <a:ext cx="3214710" cy="3429024"/>
          </a:xfrm>
          <a:prstGeom prst="rect">
            <a:avLst/>
          </a:prstGeom>
          <a:noFill/>
          <a:ln w="57150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10" name="Рисунок 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14942" y="3214686"/>
            <a:ext cx="3228966" cy="3429000"/>
          </a:xfrm>
          <a:prstGeom prst="rect">
            <a:avLst/>
          </a:prstGeom>
          <a:noFill/>
          <a:ln w="57150">
            <a:solidFill>
              <a:srgbClr val="0070C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237080"/>
          </a:xfrm>
        </p:spPr>
        <p:txBody>
          <a:bodyPr>
            <a:normAutofit/>
          </a:bodyPr>
          <a:lstStyle/>
          <a:p>
            <a:pPr algn="ctr"/>
            <a:r>
              <a:rPr lang="ru-RU" sz="9600" b="1" i="1" dirty="0" smtClean="0">
                <a:latin typeface="Georgia" pitchFamily="18" charset="0"/>
                <a:cs typeface="Courier New" pitchFamily="49" charset="0"/>
              </a:rPr>
              <a:t>Спасибо за внимание!</a:t>
            </a:r>
            <a:endParaRPr lang="ru-RU" sz="9600" b="1" i="1" dirty="0">
              <a:latin typeface="Georgia" pitchFamily="18" charset="0"/>
              <a:cs typeface="Courier New" pitchFamily="49" charset="0"/>
            </a:endParaRPr>
          </a:p>
        </p:txBody>
      </p:sp>
      <p:sp>
        <p:nvSpPr>
          <p:cNvPr id="10" name="4-конечная звезда 9"/>
          <p:cNvSpPr/>
          <p:nvPr/>
        </p:nvSpPr>
        <p:spPr>
          <a:xfrm>
            <a:off x="7884368" y="764704"/>
            <a:ext cx="914400" cy="91440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4-конечная звезда 10"/>
          <p:cNvSpPr/>
          <p:nvPr/>
        </p:nvSpPr>
        <p:spPr>
          <a:xfrm>
            <a:off x="611560" y="5301208"/>
            <a:ext cx="914400" cy="91440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  </a:t>
            </a:r>
            <a:r>
              <a:rPr lang="ru-RU" sz="2800" b="1" i="1" dirty="0" smtClean="0">
                <a:solidFill>
                  <a:schemeClr val="accent4">
                    <a:lumMod val="75000"/>
                  </a:schemeClr>
                </a:solidFill>
                <a:latin typeface="Georgia" pitchFamily="18" charset="0"/>
                <a:cs typeface="Times New Roman" pitchFamily="18" charset="0"/>
              </a:rPr>
              <a:t/>
            </a:r>
            <a:br>
              <a:rPr lang="ru-RU" sz="2800" b="1" i="1" dirty="0" smtClean="0">
                <a:solidFill>
                  <a:schemeClr val="accent4">
                    <a:lumMod val="75000"/>
                  </a:schemeClr>
                </a:solidFill>
                <a:latin typeface="Georgia" pitchFamily="18" charset="0"/>
                <a:cs typeface="Times New Roman" pitchFamily="18" charset="0"/>
              </a:rPr>
            </a:br>
            <a:endParaRPr lang="ru-RU" sz="2800" b="1" i="1" dirty="0">
              <a:solidFill>
                <a:schemeClr val="accent4">
                  <a:lumMod val="75000"/>
                </a:schemeClr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046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b="1" dirty="0" smtClean="0">
                <a:solidFill>
                  <a:srgbClr val="002060"/>
                </a:solidFill>
              </a:rPr>
              <a:t>Проектная технология</a:t>
            </a:r>
            <a:r>
              <a:rPr lang="ru-RU" b="1" i="1" dirty="0" smtClean="0">
                <a:solidFill>
                  <a:srgbClr val="002060"/>
                </a:solidFill>
                <a:latin typeface="Georgia" pitchFamily="18" charset="0"/>
              </a:rPr>
              <a:t>-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это  педагогическая  технология,  стержнем  которой является  самостоятельная  деятельность  детей - исследовательская,  познавательная, продуктивная, в процессе которой ребёнок познаёт окружающий мир и воплощает новые знания в реальные продукты. </a:t>
            </a:r>
          </a:p>
          <a:p>
            <a:pPr>
              <a:buNone/>
            </a:pPr>
            <a:endParaRPr lang="ru-RU" sz="2400" b="1" i="1" dirty="0" smtClean="0">
              <a:latin typeface="+mn-lt"/>
              <a:cs typeface="Arial" pitchFamily="34" charset="0"/>
            </a:endParaRPr>
          </a:p>
          <a:p>
            <a:pPr>
              <a:buNone/>
            </a:pPr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«</a:t>
            </a:r>
            <a:r>
              <a:rPr lang="ru-RU" sz="2800" b="1" i="1" dirty="0" smtClean="0">
                <a:solidFill>
                  <a:srgbClr val="0070C0"/>
                </a:solidFill>
                <a:latin typeface="+mn-lt"/>
                <a:cs typeface="Arial" pitchFamily="34" charset="0"/>
              </a:rPr>
              <a:t>Всё, что я познаю, я знаю, для чего мне это надо и где и как я могу эти знания  применить».</a:t>
            </a:r>
            <a:endParaRPr lang="ru-RU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305800" cy="6597352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latin typeface="Georgia" pitchFamily="18" charset="0"/>
              </a:rPr>
              <a:t>Три этапа в развитии проектной деятельности у детей дошкольного возраста</a:t>
            </a:r>
            <a:r>
              <a:rPr lang="ru-RU" sz="2800" dirty="0" smtClean="0"/>
              <a:t>: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>
                <a:latin typeface="Georgia" pitchFamily="18" charset="0"/>
              </a:rPr>
              <a:t>1.</a:t>
            </a:r>
            <a:r>
              <a:rPr lang="ru-RU" sz="2800" b="1" i="1" dirty="0" smtClean="0">
                <a:latin typeface="Georgia" pitchFamily="18" charset="0"/>
              </a:rPr>
              <a:t> </a:t>
            </a:r>
            <a:r>
              <a:rPr lang="ru-RU" sz="2800" b="1" i="1" dirty="0" err="1" smtClean="0">
                <a:latin typeface="Georgia" pitchFamily="18" charset="0"/>
              </a:rPr>
              <a:t>Подражательско</a:t>
            </a:r>
            <a:r>
              <a:rPr lang="ru-RU" sz="2800" b="1" i="1" dirty="0" smtClean="0">
                <a:latin typeface="Georgia" pitchFamily="18" charset="0"/>
              </a:rPr>
              <a:t> - исполнительский (</a:t>
            </a:r>
            <a:r>
              <a:rPr lang="ru-RU" sz="2800" b="1" dirty="0" smtClean="0">
                <a:latin typeface="Georgia" pitchFamily="18" charset="0"/>
              </a:rPr>
              <a:t>3,5–5 лет)</a:t>
            </a:r>
            <a:br>
              <a:rPr lang="ru-RU" sz="2800" b="1" dirty="0" smtClean="0">
                <a:latin typeface="Georgia" pitchFamily="18" charset="0"/>
              </a:rPr>
            </a:br>
            <a:r>
              <a:rPr lang="ru-RU" sz="2800" b="1" dirty="0" smtClean="0">
                <a:latin typeface="Georgia" pitchFamily="18" charset="0"/>
              </a:rPr>
              <a:t/>
            </a:r>
            <a:br>
              <a:rPr lang="ru-RU" sz="2800" b="1" dirty="0" smtClean="0">
                <a:latin typeface="Georgia" pitchFamily="18" charset="0"/>
              </a:rPr>
            </a:br>
            <a:r>
              <a:rPr lang="ru-RU" sz="2800" b="1" dirty="0" smtClean="0">
                <a:latin typeface="Georgia" pitchFamily="18" charset="0"/>
              </a:rPr>
              <a:t>2. </a:t>
            </a:r>
            <a:r>
              <a:rPr lang="ru-RU" sz="2800" b="1" i="1" dirty="0" smtClean="0">
                <a:latin typeface="Georgia" pitchFamily="18" charset="0"/>
              </a:rPr>
              <a:t>Развивающий</a:t>
            </a:r>
            <a:r>
              <a:rPr lang="ru-RU" sz="2800" b="1" dirty="0" smtClean="0">
                <a:latin typeface="Georgia" pitchFamily="18" charset="0"/>
              </a:rPr>
              <a:t> (5–6 лет) </a:t>
            </a:r>
            <a:br>
              <a:rPr lang="ru-RU" sz="2800" b="1" dirty="0" smtClean="0">
                <a:latin typeface="Georgia" pitchFamily="18" charset="0"/>
              </a:rPr>
            </a:br>
            <a:r>
              <a:rPr lang="ru-RU" sz="2800" b="1" dirty="0" smtClean="0">
                <a:latin typeface="Georgia" pitchFamily="18" charset="0"/>
              </a:rPr>
              <a:t/>
            </a:r>
            <a:br>
              <a:rPr lang="ru-RU" sz="2800" b="1" dirty="0" smtClean="0">
                <a:latin typeface="Georgia" pitchFamily="18" charset="0"/>
              </a:rPr>
            </a:br>
            <a:r>
              <a:rPr lang="ru-RU" sz="2800" b="1" dirty="0" smtClean="0">
                <a:latin typeface="Georgia" pitchFamily="18" charset="0"/>
              </a:rPr>
              <a:t>3. </a:t>
            </a:r>
            <a:r>
              <a:rPr lang="ru-RU" sz="2800" b="1" i="1" dirty="0" smtClean="0">
                <a:latin typeface="Georgia" pitchFamily="18" charset="0"/>
              </a:rPr>
              <a:t>Творческий</a:t>
            </a:r>
            <a:r>
              <a:rPr lang="ru-RU" sz="2800" b="1" dirty="0" smtClean="0">
                <a:latin typeface="Georgia" pitchFamily="18" charset="0"/>
              </a:rPr>
              <a:t> (6-7 лет)</a:t>
            </a:r>
            <a:br>
              <a:rPr lang="ru-RU" sz="2800" b="1" dirty="0" smtClean="0">
                <a:latin typeface="Georgia" pitchFamily="18" charset="0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75657" y="1412775"/>
          <a:ext cx="6047688" cy="4005694"/>
        </p:xfrm>
        <a:graphic>
          <a:graphicData uri="http://schemas.openxmlformats.org/drawingml/2006/table">
            <a:tbl>
              <a:tblPr/>
              <a:tblGrid>
                <a:gridCol w="3096344"/>
                <a:gridCol w="2951344"/>
              </a:tblGrid>
              <a:tr h="5459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561" marR="64561" marT="64561" marB="6456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561" marR="64561" marT="64561" marB="6456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794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561" marR="64561" marT="64561" marB="6456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561" marR="64561" marT="64561" marB="6456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3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561" marR="64561" marT="64561" marB="6456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561" marR="64561" marT="64561" marB="6456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27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561" marR="64561" marT="64561" marB="6456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Georg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561" marR="64561" marT="64561" marB="6456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/>
          <a:lstStyle/>
          <a:p>
            <a:pPr algn="ctr"/>
            <a:r>
              <a:rPr lang="ru-RU" sz="3200" b="1" i="1" dirty="0" smtClean="0">
                <a:latin typeface="Georgia" pitchFamily="18" charset="0"/>
              </a:rPr>
              <a:t>Типология проектов в ДОУ</a:t>
            </a:r>
            <a:endParaRPr lang="ru-RU" sz="3200" dirty="0">
              <a:latin typeface="Georgia" pitchFamily="18" charset="0"/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5415880"/>
          </a:xfrm>
        </p:spPr>
        <p:txBody>
          <a:bodyPr>
            <a:normAutofit lnSpcReduction="10000"/>
          </a:bodyPr>
          <a:lstStyle/>
          <a:p>
            <a:r>
              <a:rPr lang="ru-RU" sz="2000" b="1" i="1" u="sng" dirty="0" smtClean="0">
                <a:solidFill>
                  <a:srgbClr val="0070C0"/>
                </a:solidFill>
                <a:latin typeface="Georgia" pitchFamily="18" charset="0"/>
              </a:rPr>
              <a:t>По количеству:</a:t>
            </a:r>
          </a:p>
          <a:p>
            <a:pPr>
              <a:buNone/>
            </a:pPr>
            <a:r>
              <a:rPr lang="ru-RU" sz="2000" b="1" i="1" dirty="0" smtClean="0">
                <a:solidFill>
                  <a:srgbClr val="0070C0"/>
                </a:solidFill>
                <a:latin typeface="Georgia" pitchFamily="18" charset="0"/>
              </a:rPr>
              <a:t>- индивидуальные</a:t>
            </a:r>
          </a:p>
          <a:p>
            <a:pPr>
              <a:buNone/>
            </a:pPr>
            <a:r>
              <a:rPr lang="ru-RU" sz="2000" b="1" i="1" dirty="0" smtClean="0">
                <a:solidFill>
                  <a:srgbClr val="0070C0"/>
                </a:solidFill>
                <a:latin typeface="Georgia" pitchFamily="18" charset="0"/>
              </a:rPr>
              <a:t>- групповые</a:t>
            </a:r>
          </a:p>
          <a:p>
            <a:r>
              <a:rPr lang="ru-RU" sz="2000" b="1" i="1" u="sng" dirty="0" smtClean="0">
                <a:solidFill>
                  <a:srgbClr val="0070C0"/>
                </a:solidFill>
                <a:latin typeface="Georgia" pitchFamily="18" charset="0"/>
              </a:rPr>
              <a:t>По содержанию:</a:t>
            </a:r>
          </a:p>
          <a:p>
            <a:pPr>
              <a:buNone/>
            </a:pPr>
            <a:r>
              <a:rPr lang="ru-RU" sz="2000" b="1" i="1" dirty="0" smtClean="0">
                <a:solidFill>
                  <a:srgbClr val="0070C0"/>
                </a:solidFill>
                <a:latin typeface="Georgia" pitchFamily="18" charset="0"/>
              </a:rPr>
              <a:t>- </a:t>
            </a:r>
            <a:r>
              <a:rPr lang="ru-RU" sz="2000" b="1" i="1" dirty="0" err="1" smtClean="0">
                <a:solidFill>
                  <a:srgbClr val="0070C0"/>
                </a:solidFill>
                <a:latin typeface="Georgia" pitchFamily="18" charset="0"/>
              </a:rPr>
              <a:t>Монопроекты</a:t>
            </a:r>
            <a:r>
              <a:rPr lang="ru-RU" sz="2000" b="1" i="1" dirty="0" smtClean="0">
                <a:solidFill>
                  <a:srgbClr val="0070C0"/>
                </a:solidFill>
                <a:latin typeface="Georgia" pitchFamily="18" charset="0"/>
              </a:rPr>
              <a:t> (одна образовательная область)</a:t>
            </a:r>
          </a:p>
          <a:p>
            <a:pPr>
              <a:buNone/>
            </a:pPr>
            <a:r>
              <a:rPr lang="ru-RU" sz="2000" b="1" i="1" dirty="0" smtClean="0">
                <a:solidFill>
                  <a:srgbClr val="0070C0"/>
                </a:solidFill>
                <a:latin typeface="Georgia" pitchFamily="18" charset="0"/>
              </a:rPr>
              <a:t>- интегративные (две и более образовательные области)</a:t>
            </a:r>
          </a:p>
          <a:p>
            <a:r>
              <a:rPr lang="ru-RU" sz="2000" b="1" i="1" u="sng" dirty="0" smtClean="0">
                <a:solidFill>
                  <a:srgbClr val="0070C0"/>
                </a:solidFill>
                <a:latin typeface="Georgia" pitchFamily="18" charset="0"/>
              </a:rPr>
              <a:t>По продолжительности:</a:t>
            </a:r>
          </a:p>
          <a:p>
            <a:pPr>
              <a:buNone/>
            </a:pPr>
            <a:r>
              <a:rPr lang="ru-RU" sz="2000" b="1" i="1" dirty="0" smtClean="0">
                <a:solidFill>
                  <a:srgbClr val="0070C0"/>
                </a:solidFill>
                <a:latin typeface="Georgia" pitchFamily="18" charset="0"/>
              </a:rPr>
              <a:t>- краткосрочные (1-4 недели)</a:t>
            </a:r>
          </a:p>
          <a:p>
            <a:pPr>
              <a:buNone/>
            </a:pPr>
            <a:r>
              <a:rPr lang="ru-RU" sz="2000" b="1" i="1" dirty="0" smtClean="0">
                <a:solidFill>
                  <a:srgbClr val="0070C0"/>
                </a:solidFill>
                <a:latin typeface="Georgia" pitchFamily="18" charset="0"/>
              </a:rPr>
              <a:t>- среднесрочные (до 1 месяца)</a:t>
            </a:r>
          </a:p>
          <a:p>
            <a:pPr>
              <a:buNone/>
            </a:pPr>
            <a:r>
              <a:rPr lang="ru-RU" sz="2000" b="1" i="1" dirty="0" smtClean="0">
                <a:solidFill>
                  <a:srgbClr val="0070C0"/>
                </a:solidFill>
                <a:latin typeface="Georgia" pitchFamily="18" charset="0"/>
              </a:rPr>
              <a:t>- долгосрочные (полугодие, учебный год)</a:t>
            </a:r>
          </a:p>
          <a:p>
            <a:r>
              <a:rPr lang="ru-RU" sz="2000" b="1" i="1" dirty="0" smtClean="0">
                <a:solidFill>
                  <a:srgbClr val="0070C0"/>
                </a:solidFill>
                <a:latin typeface="Georgia" pitchFamily="18" charset="0"/>
              </a:rPr>
              <a:t> </a:t>
            </a:r>
            <a:r>
              <a:rPr lang="ru-RU" sz="2000" b="1" i="1" u="sng" dirty="0" smtClean="0">
                <a:solidFill>
                  <a:srgbClr val="0070C0"/>
                </a:solidFill>
                <a:latin typeface="Georgia" pitchFamily="18" charset="0"/>
              </a:rPr>
              <a:t>По доминирующему виду проектной деятельности:</a:t>
            </a:r>
          </a:p>
          <a:p>
            <a:pPr>
              <a:buNone/>
            </a:pPr>
            <a:r>
              <a:rPr lang="ru-RU" sz="2000" b="1" i="1" dirty="0" smtClean="0">
                <a:solidFill>
                  <a:srgbClr val="0070C0"/>
                </a:solidFill>
                <a:latin typeface="Georgia" pitchFamily="18" charset="0"/>
              </a:rPr>
              <a:t>- игровые</a:t>
            </a:r>
          </a:p>
          <a:p>
            <a:pPr>
              <a:buNone/>
            </a:pPr>
            <a:r>
              <a:rPr lang="ru-RU" sz="2000" b="1" i="1" dirty="0" smtClean="0">
                <a:solidFill>
                  <a:srgbClr val="0070C0"/>
                </a:solidFill>
                <a:latin typeface="Georgia" pitchFamily="18" charset="0"/>
              </a:rPr>
              <a:t>- информационные</a:t>
            </a:r>
          </a:p>
          <a:p>
            <a:pPr>
              <a:buNone/>
            </a:pPr>
            <a:r>
              <a:rPr lang="ru-RU" sz="2000" b="1" i="1" dirty="0" smtClean="0">
                <a:solidFill>
                  <a:srgbClr val="0070C0"/>
                </a:solidFill>
                <a:latin typeface="Georgia" pitchFamily="18" charset="0"/>
              </a:rPr>
              <a:t>- исследовательские</a:t>
            </a:r>
          </a:p>
          <a:p>
            <a:pPr>
              <a:buNone/>
            </a:pPr>
            <a:r>
              <a:rPr lang="ru-RU" sz="2000" b="1" i="1" dirty="0" smtClean="0">
                <a:solidFill>
                  <a:srgbClr val="0070C0"/>
                </a:solidFill>
                <a:latin typeface="Georgia" pitchFamily="18" charset="0"/>
              </a:rPr>
              <a:t>- творческие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0" y="1550988"/>
            <a:ext cx="9144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onstantia" pitchFamily="18" charset="0"/>
                <a:cs typeface="Times New Roman" pitchFamily="18" charset="0"/>
              </a:rPr>
              <a:t> </a:t>
            </a:r>
          </a:p>
          <a:p>
            <a:pPr eaLnBrk="0" hangingPunct="0"/>
            <a:endParaRPr lang="en-US" sz="2400">
              <a:latin typeface="Constantia" pitchFamily="18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758825" y="2667000"/>
            <a:ext cx="62420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>
                <a:latin typeface="Constantia" pitchFamily="18" charset="0"/>
                <a:cs typeface="Times New Roman" pitchFamily="18" charset="0"/>
              </a:rPr>
              <a:t> </a:t>
            </a:r>
          </a:p>
          <a:p>
            <a:pPr eaLnBrk="0" hangingPunct="0"/>
            <a:endParaRPr lang="en-US" sz="2400">
              <a:latin typeface="Constantia" pitchFamily="18" charset="0"/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0" y="466725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onstantia" pitchFamily="18" charset="0"/>
                <a:cs typeface="Times New Roman" pitchFamily="18" charset="0"/>
              </a:rPr>
              <a:t>           </a:t>
            </a:r>
          </a:p>
          <a:p>
            <a:pPr eaLnBrk="0" hangingPunct="0"/>
            <a:endParaRPr lang="en-US" sz="2400">
              <a:latin typeface="Constantia" pitchFamily="18" charset="0"/>
            </a:endParaRPr>
          </a:p>
        </p:txBody>
      </p:sp>
      <p:sp>
        <p:nvSpPr>
          <p:cNvPr id="15" name="Солнце 14"/>
          <p:cNvSpPr/>
          <p:nvPr/>
        </p:nvSpPr>
        <p:spPr>
          <a:xfrm>
            <a:off x="2500298" y="1484313"/>
            <a:ext cx="4000528" cy="3168823"/>
          </a:xfrm>
          <a:prstGeom prst="sun">
            <a:avLst/>
          </a:prstGeom>
          <a:solidFill>
            <a:srgbClr val="FFFF00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solidFill>
                  <a:srgbClr val="FF0000"/>
                </a:solidFill>
                <a:latin typeface="Georgia" pitchFamily="18" charset="0"/>
              </a:rPr>
              <a:t>Виды проектов </a:t>
            </a:r>
          </a:p>
        </p:txBody>
      </p:sp>
      <p:sp>
        <p:nvSpPr>
          <p:cNvPr id="19" name="Облако 18"/>
          <p:cNvSpPr/>
          <p:nvPr/>
        </p:nvSpPr>
        <p:spPr>
          <a:xfrm>
            <a:off x="341990" y="188640"/>
            <a:ext cx="3293905" cy="216879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F0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i="1" dirty="0">
              <a:solidFill>
                <a:srgbClr val="80000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 smtClean="0">
                <a:solidFill>
                  <a:schemeClr val="accent1"/>
                </a:solidFill>
                <a:latin typeface="Georgia" pitchFamily="18" charset="0"/>
              </a:rPr>
              <a:t>Творческие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 smtClean="0">
                <a:solidFill>
                  <a:schemeClr val="accent1"/>
                </a:solidFill>
                <a:latin typeface="Georgia" pitchFamily="18" charset="0"/>
              </a:rPr>
              <a:t>(со 2-й мл .гр.)</a:t>
            </a:r>
            <a:endParaRPr lang="ru-RU" sz="2000" b="1" i="1" dirty="0">
              <a:solidFill>
                <a:schemeClr val="accent1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accent1"/>
              </a:solidFill>
            </a:endParaRPr>
          </a:p>
        </p:txBody>
      </p:sp>
      <p:sp>
        <p:nvSpPr>
          <p:cNvPr id="20" name="Облако 19"/>
          <p:cNvSpPr/>
          <p:nvPr/>
        </p:nvSpPr>
        <p:spPr>
          <a:xfrm>
            <a:off x="5508104" y="260648"/>
            <a:ext cx="3312368" cy="2016224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F0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dirty="0">
              <a:solidFill>
                <a:srgbClr val="80000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 smtClean="0">
                <a:solidFill>
                  <a:schemeClr val="accent1"/>
                </a:solidFill>
                <a:latin typeface="Georgia" pitchFamily="18" charset="0"/>
              </a:rPr>
              <a:t>Игровые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 smtClean="0">
                <a:solidFill>
                  <a:schemeClr val="accent1"/>
                </a:solidFill>
                <a:latin typeface="Georgia" pitchFamily="18" charset="0"/>
              </a:rPr>
              <a:t>(со 2-й мл. гр.)</a:t>
            </a:r>
            <a:endParaRPr lang="ru-RU" sz="2000" b="1" i="1" dirty="0">
              <a:solidFill>
                <a:schemeClr val="accent1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accent1"/>
              </a:solidFill>
            </a:endParaRPr>
          </a:p>
        </p:txBody>
      </p:sp>
      <p:sp>
        <p:nvSpPr>
          <p:cNvPr id="21" name="Облако 20"/>
          <p:cNvSpPr/>
          <p:nvPr/>
        </p:nvSpPr>
        <p:spPr>
          <a:xfrm>
            <a:off x="642910" y="4286256"/>
            <a:ext cx="3571900" cy="2357454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F0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i="1" dirty="0">
              <a:solidFill>
                <a:srgbClr val="80000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 smtClean="0">
                <a:solidFill>
                  <a:schemeClr val="accent1"/>
                </a:solidFill>
                <a:latin typeface="Georgia" pitchFamily="18" charset="0"/>
              </a:rPr>
              <a:t>Информационные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 smtClean="0">
                <a:solidFill>
                  <a:schemeClr val="accent1"/>
                </a:solidFill>
                <a:latin typeface="Georgia" pitchFamily="18" charset="0"/>
              </a:rPr>
              <a:t>(со ср.гр.)</a:t>
            </a:r>
            <a:endParaRPr lang="ru-RU" sz="2000" b="1" i="1" dirty="0">
              <a:solidFill>
                <a:schemeClr val="accent1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7F18F0"/>
              </a:solidFill>
            </a:endParaRPr>
          </a:p>
        </p:txBody>
      </p:sp>
      <p:sp>
        <p:nvSpPr>
          <p:cNvPr id="22" name="Облако 21"/>
          <p:cNvSpPr/>
          <p:nvPr/>
        </p:nvSpPr>
        <p:spPr>
          <a:xfrm>
            <a:off x="5072066" y="4286256"/>
            <a:ext cx="3568480" cy="2214578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F0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i="1" dirty="0">
              <a:solidFill>
                <a:srgbClr val="80000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i="1" dirty="0">
              <a:solidFill>
                <a:srgbClr val="800000"/>
              </a:solidFill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smtClean="0">
                <a:solidFill>
                  <a:schemeClr val="tx2"/>
                </a:solidFill>
                <a:latin typeface="Georgia" pitchFamily="18" charset="0"/>
              </a:rPr>
              <a:t>Исследовательские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smtClean="0">
                <a:solidFill>
                  <a:schemeClr val="tx2"/>
                </a:solidFill>
                <a:latin typeface="Georgia" pitchFamily="18" charset="0"/>
              </a:rPr>
              <a:t>(ст.возраст)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305800" cy="640871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Georgia" pitchFamily="18" charset="0"/>
              </a:rPr>
              <a:t>Планирование проектной деятельности</a:t>
            </a:r>
            <a:r>
              <a:rPr lang="ru-RU" sz="3200" dirty="0" smtClean="0">
                <a:latin typeface="Georgia" pitchFamily="18" charset="0"/>
              </a:rPr>
              <a:t> начинается с вопросов: </a:t>
            </a:r>
            <a:br>
              <a:rPr lang="ru-RU" sz="3200" dirty="0" smtClean="0">
                <a:latin typeface="Georgia" pitchFamily="18" charset="0"/>
              </a:rPr>
            </a:br>
            <a:r>
              <a:rPr lang="ru-RU" sz="3200" dirty="0" smtClean="0">
                <a:latin typeface="Georgia" pitchFamily="18" charset="0"/>
              </a:rPr>
              <a:t/>
            </a:r>
            <a:br>
              <a:rPr lang="ru-RU" sz="3200" dirty="0" smtClean="0">
                <a:latin typeface="Georgia" pitchFamily="18" charset="0"/>
              </a:rPr>
            </a:br>
            <a:r>
              <a:rPr lang="ru-RU" sz="3200" dirty="0" smtClean="0">
                <a:latin typeface="Georgia" pitchFamily="18" charset="0"/>
              </a:rPr>
              <a:t> - </a:t>
            </a:r>
            <a:r>
              <a:rPr lang="ru-RU" sz="3200" b="1" i="1" dirty="0" smtClean="0">
                <a:latin typeface="Georgia" pitchFamily="18" charset="0"/>
              </a:rPr>
              <a:t>«Для чего нужен проект?»</a:t>
            </a:r>
            <a:br>
              <a:rPr lang="ru-RU" sz="3200" b="1" i="1" dirty="0" smtClean="0">
                <a:latin typeface="Georgia" pitchFamily="18" charset="0"/>
              </a:rPr>
            </a:br>
            <a:r>
              <a:rPr lang="ru-RU" sz="3200" dirty="0" smtClean="0">
                <a:latin typeface="Georgia" pitchFamily="18" charset="0"/>
              </a:rPr>
              <a:t/>
            </a:r>
            <a:br>
              <a:rPr lang="ru-RU" sz="3200" dirty="0" smtClean="0">
                <a:latin typeface="Georgia" pitchFamily="18" charset="0"/>
              </a:rPr>
            </a:br>
            <a:r>
              <a:rPr lang="ru-RU" sz="3200" b="1" i="1" dirty="0" smtClean="0">
                <a:latin typeface="Georgia" pitchFamily="18" charset="0"/>
              </a:rPr>
              <a:t> - «Ради чего он осуществляется?»</a:t>
            </a:r>
            <a:br>
              <a:rPr lang="ru-RU" sz="3200" b="1" i="1" dirty="0" smtClean="0">
                <a:latin typeface="Georgia" pitchFamily="18" charset="0"/>
              </a:rPr>
            </a:br>
            <a:r>
              <a:rPr lang="ru-RU" sz="3200" dirty="0" smtClean="0">
                <a:latin typeface="Georgia" pitchFamily="18" charset="0"/>
              </a:rPr>
              <a:t/>
            </a:r>
            <a:br>
              <a:rPr lang="ru-RU" sz="3200" dirty="0" smtClean="0">
                <a:latin typeface="Georgia" pitchFamily="18" charset="0"/>
              </a:rPr>
            </a:br>
            <a:r>
              <a:rPr lang="ru-RU" sz="3200" b="1" i="1" dirty="0" smtClean="0">
                <a:latin typeface="Georgia" pitchFamily="18" charset="0"/>
              </a:rPr>
              <a:t> - «Что станет продуктом проектной деятельности?»</a:t>
            </a:r>
            <a:br>
              <a:rPr lang="ru-RU" sz="3200" b="1" i="1" dirty="0" smtClean="0">
                <a:latin typeface="Georgia" pitchFamily="18" charset="0"/>
              </a:rPr>
            </a:br>
            <a:r>
              <a:rPr lang="ru-RU" sz="3200" dirty="0" smtClean="0">
                <a:latin typeface="Georgia" pitchFamily="18" charset="0"/>
              </a:rPr>
              <a:t/>
            </a:r>
            <a:br>
              <a:rPr lang="ru-RU" sz="3200" dirty="0" smtClean="0">
                <a:latin typeface="Georgia" pitchFamily="18" charset="0"/>
              </a:rPr>
            </a:br>
            <a:r>
              <a:rPr lang="ru-RU" sz="3200" dirty="0" smtClean="0">
                <a:latin typeface="Georgia" pitchFamily="18" charset="0"/>
              </a:rPr>
              <a:t> - </a:t>
            </a:r>
            <a:r>
              <a:rPr lang="ru-RU" sz="3200" b="1" i="1" dirty="0" smtClean="0">
                <a:latin typeface="Georgia" pitchFamily="18" charset="0"/>
              </a:rPr>
              <a:t>«В какой форме будет презентован продукт?» 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28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Работа над проектом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Первый этап– Выбор темы. </a:t>
            </a:r>
            <a:endParaRPr lang="ru-RU" sz="3200" i="1" dirty="0" smtClean="0">
              <a:solidFill>
                <a:schemeClr val="accent2">
                  <a:lumMod val="50000"/>
                </a:schemeClr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- постановка цели,  исходя  из  потребностей  и  интересов ребёнка;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- вовлечение дошкольников в решение проблемы;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- составление плана движения к цели (поддержание  интереса детей и родителей);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- обсуждение плана с семьями на родительском собрании;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 - консультация со специалистами ДОУ;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-  составление  плана- схемы проведения проекта (вместе с детьми и родителями);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- сбор  информации, материалов;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8229600" cy="1143000"/>
          </a:xfrm>
        </p:spPr>
        <p:txBody>
          <a:bodyPr/>
          <a:lstStyle/>
          <a:p>
            <a:r>
              <a:rPr lang="ru-RU" sz="3200" b="1" i="1" dirty="0" smtClean="0">
                <a:latin typeface="Georgia" pitchFamily="18" charset="0"/>
              </a:rPr>
              <a:t>Второй этап– Реализация проекта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8398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200" b="1" i="1" dirty="0" smtClean="0">
                <a:solidFill>
                  <a:srgbClr val="0070C0"/>
                </a:solidFill>
              </a:rPr>
              <a:t>- занятия, игры, наблюдения, поездки(мероприятия основной части проекта), </a:t>
            </a:r>
          </a:p>
          <a:p>
            <a:pPr>
              <a:buNone/>
            </a:pPr>
            <a:r>
              <a:rPr lang="ru-RU" sz="3200" b="1" i="1" dirty="0" smtClean="0">
                <a:solidFill>
                  <a:srgbClr val="0070C0"/>
                </a:solidFill>
              </a:rPr>
              <a:t>- домашние задания родителям и детям; </a:t>
            </a:r>
          </a:p>
          <a:p>
            <a:pPr>
              <a:buNone/>
            </a:pPr>
            <a:r>
              <a:rPr lang="ru-RU" sz="3200" b="1" i="1" dirty="0" smtClean="0">
                <a:solidFill>
                  <a:srgbClr val="0070C0"/>
                </a:solidFill>
              </a:rPr>
              <a:t>- самостоятельные  творческие  работы  детей  и  родителей(поиск материалов, информации, изготовление поделок, рисунков, альбомов и т. д.)</a:t>
            </a:r>
          </a:p>
          <a:p>
            <a:endParaRPr lang="ru-RU" sz="3200" dirty="0"/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3559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b="1" i="1" dirty="0" smtClean="0">
                <a:latin typeface="Georgia" pitchFamily="18" charset="0"/>
              </a:rPr>
              <a:t/>
            </a:r>
            <a:br>
              <a:rPr lang="ru-RU" sz="3000" b="1" i="1" dirty="0" smtClean="0">
                <a:latin typeface="Georgia" pitchFamily="18" charset="0"/>
              </a:rPr>
            </a:br>
            <a:r>
              <a:rPr lang="ru-RU" sz="3000" b="1" i="1" dirty="0" smtClean="0">
                <a:latin typeface="Georgia" pitchFamily="18" charset="0"/>
              </a:rPr>
              <a:t/>
            </a:r>
            <a:br>
              <a:rPr lang="ru-RU" sz="3000" b="1" i="1" dirty="0" smtClean="0">
                <a:latin typeface="Georgia" pitchFamily="18" charset="0"/>
              </a:rPr>
            </a:br>
            <a:r>
              <a:rPr lang="ru-RU" sz="3000" b="1" i="1" dirty="0" smtClean="0">
                <a:latin typeface="Georgia" pitchFamily="18" charset="0"/>
              </a:rPr>
              <a:t/>
            </a:r>
            <a:br>
              <a:rPr lang="ru-RU" sz="3000" b="1" i="1" dirty="0" smtClean="0">
                <a:latin typeface="Georgia" pitchFamily="18" charset="0"/>
              </a:rPr>
            </a:br>
            <a:r>
              <a:rPr lang="ru-RU" sz="3000" b="1" i="1" dirty="0" smtClean="0">
                <a:latin typeface="Georgia" pitchFamily="18" charset="0"/>
              </a:rPr>
              <a:t/>
            </a:r>
            <a:br>
              <a:rPr lang="ru-RU" sz="3000" b="1" i="1" dirty="0" smtClean="0">
                <a:latin typeface="Georgia" pitchFamily="18" charset="0"/>
              </a:rPr>
            </a:br>
            <a:r>
              <a:rPr lang="ru-RU" sz="3000" b="1" i="1" dirty="0" smtClean="0">
                <a:latin typeface="Georgia" pitchFamily="18" charset="0"/>
              </a:rPr>
              <a:t>    </a:t>
            </a:r>
            <a:r>
              <a:rPr lang="ru-RU" sz="3200" b="1" i="1" dirty="0" smtClean="0">
                <a:latin typeface="Georgia" pitchFamily="18" charset="0"/>
              </a:rPr>
              <a:t>Третий этап– презентация проекта</a:t>
            </a:r>
            <a:r>
              <a:rPr lang="ru-RU" sz="3200" b="1" dirty="0" smtClean="0">
                <a:latin typeface="Georgia" pitchFamily="18" charset="0"/>
              </a:rPr>
              <a:t>.   </a:t>
            </a:r>
            <a:r>
              <a:rPr lang="ru-RU" sz="3200" dirty="0" smtClean="0">
                <a:latin typeface="Georgia" pitchFamily="18" charset="0"/>
              </a:rPr>
              <a:t/>
            </a:r>
            <a:br>
              <a:rPr lang="ru-RU" sz="3200" dirty="0" smtClean="0">
                <a:latin typeface="Georgia" pitchFamily="18" charset="0"/>
              </a:rPr>
            </a:br>
            <a:endParaRPr lang="ru-RU" sz="32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5"/>
            <a:ext cx="8229600" cy="4551785"/>
          </a:xfrm>
        </p:spPr>
        <p:txBody>
          <a:bodyPr/>
          <a:lstStyle/>
          <a:p>
            <a:pPr>
              <a:buNone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- организация  презентации  проекта (праздник,  занятие,  досуг), составление книги, альбома совместно с детьми; </a:t>
            </a:r>
          </a:p>
          <a:p>
            <a:pPr>
              <a:buNone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- подведение  итогов (выступление  на  педсовете,  родительском  собрании;  обобщение опыта работы). </a:t>
            </a:r>
          </a:p>
          <a:p>
            <a:pPr algn="ctr">
              <a:buNone/>
            </a:pPr>
            <a:endParaRPr lang="ru-RU" sz="3200" b="1" i="1" dirty="0" smtClean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  <a:p>
            <a:pPr algn="ctr">
              <a:buNone/>
            </a:pP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Четвёртый этап– рефлексия.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228</TotalTime>
  <Words>301</Words>
  <Application>Microsoft Office PowerPoint</Application>
  <PresentationFormat>Экран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    «Использование проектной технологии в детском саду в условиях реализации ФГОС ДО»  </vt:lpstr>
      <vt:lpstr>   </vt:lpstr>
      <vt:lpstr>Три этапа в развитии проектной деятельности у детей дошкольного возраста:   1. Подражательско - исполнительский (3,5–5 лет)  2. Развивающий (5–6 лет)   3. Творческий (6-7 лет)     </vt:lpstr>
      <vt:lpstr>Типология проектов в ДОУ</vt:lpstr>
      <vt:lpstr>Слайд 5</vt:lpstr>
      <vt:lpstr>Планирование проектной деятельности начинается с вопросов:    - «Для чего нужен проект?»   - «Ради чего он осуществляется?»   - «Что станет продуктом проектной деятельности?»   - «В какой форме будет презентован продукт?»  </vt:lpstr>
      <vt:lpstr>Работа над проектом </vt:lpstr>
      <vt:lpstr>Второй этап– Реализация проекта </vt:lpstr>
      <vt:lpstr>        Третий этап– презентация проекта.    </vt:lpstr>
      <vt:lpstr>Слайд 10</vt:lpstr>
      <vt:lpstr>Мои проекты: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«Технология проектной деятельности в детском саду в условиях реализации ФГОС ДО»  </dc:title>
  <dc:creator>пользователь</dc:creator>
  <cp:lastModifiedBy>911</cp:lastModifiedBy>
  <cp:revision>27</cp:revision>
  <dcterms:created xsi:type="dcterms:W3CDTF">2015-10-07T11:54:58Z</dcterms:created>
  <dcterms:modified xsi:type="dcterms:W3CDTF">2018-01-23T04:47:03Z</dcterms:modified>
</cp:coreProperties>
</file>