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6" r:id="rId2"/>
    <p:sldId id="270" r:id="rId3"/>
    <p:sldId id="289" r:id="rId4"/>
    <p:sldId id="268" r:id="rId5"/>
    <p:sldId id="339" r:id="rId6"/>
    <p:sldId id="291" r:id="rId7"/>
    <p:sldId id="294" r:id="rId8"/>
    <p:sldId id="295" r:id="rId9"/>
    <p:sldId id="299" r:id="rId10"/>
    <p:sldId id="300" r:id="rId11"/>
    <p:sldId id="350" r:id="rId12"/>
    <p:sldId id="308" r:id="rId13"/>
    <p:sldId id="340" r:id="rId14"/>
    <p:sldId id="341" r:id="rId15"/>
    <p:sldId id="311" r:id="rId16"/>
    <p:sldId id="313" r:id="rId17"/>
    <p:sldId id="346" r:id="rId18"/>
    <p:sldId id="347" r:id="rId19"/>
    <p:sldId id="348" r:id="rId20"/>
    <p:sldId id="322" r:id="rId21"/>
    <p:sldId id="324" r:id="rId22"/>
    <p:sldId id="326" r:id="rId23"/>
    <p:sldId id="328" r:id="rId24"/>
    <p:sldId id="330" r:id="rId25"/>
    <p:sldId id="332" r:id="rId26"/>
    <p:sldId id="334" r:id="rId27"/>
    <p:sldId id="336" r:id="rId28"/>
    <p:sldId id="338" r:id="rId29"/>
    <p:sldId id="31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6F6"/>
    <a:srgbClr val="4F81BD"/>
    <a:srgbClr val="0A0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8"/>
    <p:restoredTop sz="94697"/>
  </p:normalViewPr>
  <p:slideViewPr>
    <p:cSldViewPr>
      <p:cViewPr varScale="1">
        <p:scale>
          <a:sx n="108" d="100"/>
          <a:sy n="108" d="100"/>
        </p:scale>
        <p:origin x="14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90790-CE3A-884C-AEF8-E211095D4C1A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F6F7D-382E-4641-B655-A2A245980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9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hyperlink" Target="http://s10.rimg.info/3096ae6f0874187d6350f100487e6f23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://fotki.yandex.ru/users/tatyana2q8-medvedeva/view/341181/?page=9" TargetMode="External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6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5.wdp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skazochnyiy-fon-4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-32" y="-24"/>
            <a:ext cx="9144032" cy="6858024"/>
          </a:xfrm>
        </p:spPr>
      </p:pic>
      <p:sp>
        <p:nvSpPr>
          <p:cNvPr id="11" name="TextBox 10"/>
          <p:cNvSpPr txBox="1"/>
          <p:nvPr/>
        </p:nvSpPr>
        <p:spPr>
          <a:xfrm>
            <a:off x="0" y="-24"/>
            <a:ext cx="9144000" cy="1261884"/>
          </a:xfrm>
          <a:prstGeom prst="rect">
            <a:avLst/>
          </a:prstGeom>
          <a:solidFill>
            <a:schemeClr val="accent5">
              <a:alpha val="46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D307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 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Викторина</a:t>
            </a:r>
          </a:p>
          <a:p>
            <a:pPr algn="ct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 «В ГОСТЯХ У СКАЗКИ»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8794" y="4714884"/>
            <a:ext cx="1247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Сказочная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страна</a:t>
            </a:r>
          </a:p>
        </p:txBody>
      </p:sp>
      <p:pic>
        <p:nvPicPr>
          <p:cNvPr id="6" name="Владимир Дашкевич - В гостях у сказки мину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11.pixs.ru/storage/0/4/7/11tarelkag_9504519_184590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8" y="999613"/>
            <a:ext cx="4104456" cy="40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87146" y="1574420"/>
            <a:ext cx="2952704" cy="291221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16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98038" y="5109156"/>
            <a:ext cx="5268104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Старухина дочь сидит  зубами стучит.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он по лесу потрескивает, с елки на елку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поскакивает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пощелкивает,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старухину дочь поглядывает. 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06098" y="1033089"/>
            <a:ext cx="4114800" cy="3965031"/>
            <a:chOff x="2190750" y="1000125"/>
            <a:chExt cx="4857749" cy="4848224"/>
          </a:xfrm>
        </p:grpSpPr>
        <p:sp>
          <p:nvSpPr>
            <p:cNvPr id="20" name="Овал 19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Овал 21"/>
          <p:cNvSpPr/>
          <p:nvPr/>
        </p:nvSpPr>
        <p:spPr>
          <a:xfrm>
            <a:off x="881974" y="1593129"/>
            <a:ext cx="2952704" cy="2932378"/>
          </a:xfrm>
          <a:prstGeom prst="ellipse">
            <a:avLst/>
          </a:prstGeom>
          <a:solidFill>
            <a:srgbClr val="1616F6"/>
          </a:solidFill>
          <a:ln w="38100">
            <a:solidFill>
              <a:srgbClr val="16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3" y="104400"/>
            <a:ext cx="828988" cy="8289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30362"/>
            <a:ext cx="3550993" cy="4629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9685" y="5627554"/>
            <a:ext cx="232168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Морозко</a:t>
            </a:r>
          </a:p>
        </p:txBody>
      </p:sp>
    </p:spTree>
    <p:extLst>
      <p:ext uri="{BB962C8B-B14F-4D97-AF65-F5344CB8AC3E}">
        <p14:creationId xmlns:p14="http://schemas.microsoft.com/office/powerpoint/2010/main" val="12616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9" descr="skazochnyiy-fon-4.jpg">
            <a:extLst>
              <a:ext uri="{FF2B5EF4-FFF2-40B4-BE49-F238E27FC236}">
                <a16:creationId xmlns:a16="http://schemas.microsoft.com/office/drawing/2014/main" id="{D80B783B-3773-4644-B554-DBE0C992F30E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142852"/>
            <a:ext cx="4857784" cy="1143008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Garamond Premr Pro Smbd" pitchFamily="18" charset="0"/>
              </a:rPr>
              <a:t>В какой сказке присутствуют эти предметы?</a:t>
            </a:r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8810" y="3862164"/>
            <a:ext cx="2523190" cy="2071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786" y="1805621"/>
            <a:ext cx="2523189" cy="1794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7661" y="1571612"/>
            <a:ext cx="2572149" cy="4119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р с надп"/>
          <p:cNvSpPr/>
          <p:nvPr/>
        </p:nvSpPr>
        <p:spPr>
          <a:xfrm>
            <a:off x="5286380" y="142852"/>
            <a:ext cx="3143272" cy="1071570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Garamond Premr Pro Smbd" pitchFamily="18" charset="0"/>
            </a:endParaRPr>
          </a:p>
          <a:p>
            <a:pPr algn="ctr"/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«Кот в сапогах»</a:t>
            </a:r>
          </a:p>
          <a:p>
            <a:pPr algn="ctr"/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Ш.Перро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81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9" descr="skazochnyiy-fon-4.jpg">
            <a:extLst>
              <a:ext uri="{FF2B5EF4-FFF2-40B4-BE49-F238E27FC236}">
                <a16:creationId xmlns:a16="http://schemas.microsoft.com/office/drawing/2014/main" id="{D80B783B-3773-4644-B554-DBE0C992F30E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142852"/>
            <a:ext cx="4857784" cy="1143008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Garamond Premr Pro Smbd" pitchFamily="18" charset="0"/>
              </a:rPr>
              <a:t>В какой сказке присутствуют эти предметы?</a:t>
            </a:r>
          </a:p>
          <a:p>
            <a:pPr algn="ctr"/>
            <a:endParaRPr lang="ru-RU" dirty="0"/>
          </a:p>
        </p:txBody>
      </p:sp>
      <p:sp>
        <p:nvSpPr>
          <p:cNvPr id="16" name="пр с надп"/>
          <p:cNvSpPr/>
          <p:nvPr/>
        </p:nvSpPr>
        <p:spPr>
          <a:xfrm>
            <a:off x="5286380" y="142852"/>
            <a:ext cx="3143272" cy="1071570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Garamond Premr Pro Smbd" pitchFamily="18" charset="0"/>
            </a:endParaRPr>
          </a:p>
          <a:p>
            <a:pPr algn="ctr"/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«Красная шапочка»</a:t>
            </a:r>
          </a:p>
          <a:p>
            <a:pPr algn="ctr"/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Ш.Перро</a:t>
            </a:r>
          </a:p>
          <a:p>
            <a:pPr algn="ctr"/>
            <a:endParaRPr lang="ru-RU" dirty="0"/>
          </a:p>
        </p:txBody>
      </p:sp>
      <p:pic>
        <p:nvPicPr>
          <p:cNvPr id="11" name="Рисунок 10" descr="KRSh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48794" y="3861048"/>
            <a:ext cx="2523190" cy="2095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Содержимое 7" descr="d1affa6bd16f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1772816"/>
            <a:ext cx="2524125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Объект 14" descr="Skazka-Krasnaya-shapochka.-SHarl-Perro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5391166" y="1484784"/>
            <a:ext cx="29337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81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9" descr="skazochnyiy-fon-4.jpg">
            <a:extLst>
              <a:ext uri="{FF2B5EF4-FFF2-40B4-BE49-F238E27FC236}">
                <a16:creationId xmlns:a16="http://schemas.microsoft.com/office/drawing/2014/main" id="{D80B783B-3773-4644-B554-DBE0C992F30E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142852"/>
            <a:ext cx="4857784" cy="1143008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Garamond Premr Pro Smbd" pitchFamily="18" charset="0"/>
              </a:rPr>
              <a:t>В какой сказке присутствуют эти предметы?</a:t>
            </a:r>
          </a:p>
          <a:p>
            <a:pPr algn="ctr"/>
            <a:endParaRPr lang="ru-RU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2636912"/>
            <a:ext cx="4154362" cy="2077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81"/>
          <a:stretch/>
        </p:blipFill>
        <p:spPr>
          <a:xfrm>
            <a:off x="5461176" y="1700808"/>
            <a:ext cx="2996787" cy="3712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р с надп"/>
          <p:cNvSpPr/>
          <p:nvPr/>
        </p:nvSpPr>
        <p:spPr>
          <a:xfrm>
            <a:off x="5286380" y="142852"/>
            <a:ext cx="3143272" cy="1071570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Garamond Premr Pro Smbd" pitchFamily="18" charset="0"/>
            </a:endParaRPr>
          </a:p>
          <a:p>
            <a:pPr algn="ctr"/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«Буратино»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6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9" descr="skazochnyiy-fon-4.jpg">
            <a:extLst>
              <a:ext uri="{FF2B5EF4-FFF2-40B4-BE49-F238E27FC236}">
                <a16:creationId xmlns:a16="http://schemas.microsoft.com/office/drawing/2014/main" id="{D80B783B-3773-4644-B554-DBE0C992F30E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142852"/>
            <a:ext cx="4857784" cy="1143008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Garamond Premr Pro Smbd" pitchFamily="18" charset="0"/>
              </a:rPr>
              <a:t>В какой сказке присутствуют эти предметы?</a:t>
            </a:r>
          </a:p>
          <a:p>
            <a:pPr algn="ctr"/>
            <a:endParaRPr lang="ru-RU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303756"/>
            <a:ext cx="372313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7" t="-1940" r="52320" b="1940"/>
          <a:stretch/>
        </p:blipFill>
        <p:spPr>
          <a:xfrm>
            <a:off x="5304635" y="1700808"/>
            <a:ext cx="2968475" cy="4292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р с надп"/>
          <p:cNvSpPr/>
          <p:nvPr/>
        </p:nvSpPr>
        <p:spPr>
          <a:xfrm>
            <a:off x="5286380" y="142852"/>
            <a:ext cx="3143272" cy="1071570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Garamond Premr Pro Smbd" pitchFamily="18" charset="0"/>
            </a:endParaRPr>
          </a:p>
          <a:p>
            <a:pPr algn="ctr"/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«Чебурашка»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9" descr="skazochnyiy-fon-4.jpg">
            <a:extLst>
              <a:ext uri="{FF2B5EF4-FFF2-40B4-BE49-F238E27FC236}">
                <a16:creationId xmlns:a16="http://schemas.microsoft.com/office/drawing/2014/main" id="{01B8E766-412C-0642-BBEA-652321815ECF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 rot="-297941">
            <a:off x="1174750" y="2276475"/>
            <a:ext cx="7358063" cy="15700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x-none" sz="4800" b="1" dirty="0">
                <a:solidFill>
                  <a:srgbClr val="339933"/>
                </a:solidFill>
                <a:highlight>
                  <a:srgbClr val="FFFF00"/>
                </a:highlight>
                <a:latin typeface="Comic Sans MS" charset="0"/>
              </a:rPr>
              <a:t>Угадайте, от кого телеграммы.</a:t>
            </a:r>
          </a:p>
        </p:txBody>
      </p:sp>
      <p:pic>
        <p:nvPicPr>
          <p:cNvPr id="19459" name="Picture 4" descr="http://ra.foto.radikal.ru/0707/e3/71d1b154be9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90925"/>
            <a:ext cx="22320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Картинка 86 из 1807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76250"/>
            <a:ext cx="18002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http://ra.foto.radikal.ru/0707/51/71e08e7725d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213100"/>
            <a:ext cx="2319337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9" descr="skazochnyiy-fon-4.jpg">
            <a:extLst>
              <a:ext uri="{FF2B5EF4-FFF2-40B4-BE49-F238E27FC236}">
                <a16:creationId xmlns:a16="http://schemas.microsoft.com/office/drawing/2014/main" id="{D6464881-9ED5-B140-B813-970905DF2D49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br>
              <a:rPr lang="ru-RU" altLang="x-none" sz="4400">
                <a:latin typeface="Calibri" charset="0"/>
              </a:rPr>
            </a:br>
            <a:endParaRPr lang="ru-RU" altLang="x-none" sz="4400">
              <a:latin typeface="Calibri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00DD94-DBAF-7043-A407-7C838BE0AE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 rot="21337759">
            <a:off x="610626" y="858903"/>
            <a:ext cx="5173312" cy="51401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329151">
            <a:off x="720090" y="1170964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ТЕЛЕГРАММА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8884" y="4113222"/>
            <a:ext cx="41764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Козлята из сказки «Волк и семеро козлят».</a:t>
            </a:r>
          </a:p>
        </p:txBody>
      </p:sp>
      <p:sp>
        <p:nvSpPr>
          <p:cNvPr id="4" name="Прямоугольник 3"/>
          <p:cNvSpPr/>
          <p:nvPr/>
        </p:nvSpPr>
        <p:spPr>
          <a:xfrm rot="21429816">
            <a:off x="820157" y="29182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Спасите!   Нас съел серый волк ...</a:t>
            </a:r>
          </a:p>
        </p:txBody>
      </p:sp>
      <p:pic>
        <p:nvPicPr>
          <p:cNvPr id="20486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1" y="5022850"/>
            <a:ext cx="14557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13AD52-1243-8344-B194-1A451EEE6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42" y="3137367"/>
            <a:ext cx="2853946" cy="37206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152625-B019-9E4C-960A-DA40B380A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668">
            <a:off x="5421387" y="462707"/>
            <a:ext cx="3290141" cy="2706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146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9" descr="skazochnyiy-fon-4.jpg">
            <a:extLst>
              <a:ext uri="{FF2B5EF4-FFF2-40B4-BE49-F238E27FC236}">
                <a16:creationId xmlns:a16="http://schemas.microsoft.com/office/drawing/2014/main" id="{D6464881-9ED5-B140-B813-970905DF2D49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br>
              <a:rPr lang="ru-RU" altLang="x-none" sz="4400">
                <a:latin typeface="Calibri" charset="0"/>
              </a:rPr>
            </a:br>
            <a:endParaRPr lang="ru-RU" altLang="x-none" sz="4400">
              <a:latin typeface="Calibri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00DD94-DBAF-7043-A407-7C838BE0AE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 rot="21337759">
            <a:off x="610626" y="858903"/>
            <a:ext cx="5173312" cy="51401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329151">
            <a:off x="720090" y="1170964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ТЕЛЕГРАММА</a:t>
            </a:r>
          </a:p>
        </p:txBody>
      </p:sp>
      <p:pic>
        <p:nvPicPr>
          <p:cNvPr id="20486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1" y="5022850"/>
            <a:ext cx="14557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13AD52-1243-8344-B194-1A451EEE6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42" y="3137367"/>
            <a:ext cx="2853946" cy="37206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152625-B019-9E4C-960A-DA40B380A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97668">
            <a:off x="5421387" y="608296"/>
            <a:ext cx="3290141" cy="2415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4A0F40-EBC0-4848-8C86-46C4EF0922F0}"/>
              </a:ext>
            </a:extLst>
          </p:cNvPr>
          <p:cNvSpPr/>
          <p:nvPr/>
        </p:nvSpPr>
        <p:spPr>
          <a:xfrm rot="21197162">
            <a:off x="1031116" y="281694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Очень расстроена. Нечаянно разбила яичко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AFE8D8-18C4-CF49-85BB-B3CC82D4A813}"/>
              </a:ext>
            </a:extLst>
          </p:cNvPr>
          <p:cNvSpPr txBox="1"/>
          <p:nvPr/>
        </p:nvSpPr>
        <p:spPr>
          <a:xfrm rot="21374234">
            <a:off x="1125800" y="4298320"/>
            <a:ext cx="417646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Мышка из сказки «Курочка ряба».</a:t>
            </a:r>
          </a:p>
        </p:txBody>
      </p:sp>
    </p:spTree>
    <p:extLst>
      <p:ext uri="{BB962C8B-B14F-4D97-AF65-F5344CB8AC3E}">
        <p14:creationId xmlns:p14="http://schemas.microsoft.com/office/powerpoint/2010/main" val="314858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9" descr="skazochnyiy-fon-4.jpg">
            <a:extLst>
              <a:ext uri="{FF2B5EF4-FFF2-40B4-BE49-F238E27FC236}">
                <a16:creationId xmlns:a16="http://schemas.microsoft.com/office/drawing/2014/main" id="{D6464881-9ED5-B140-B813-970905DF2D49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br>
              <a:rPr lang="ru-RU" altLang="x-none" sz="4400">
                <a:latin typeface="Calibri" charset="0"/>
              </a:rPr>
            </a:br>
            <a:endParaRPr lang="ru-RU" altLang="x-none" sz="4400">
              <a:latin typeface="Calibri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00DD94-DBAF-7043-A407-7C838BE0AE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 rot="21337759">
            <a:off x="610626" y="858903"/>
            <a:ext cx="5173312" cy="51401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329151">
            <a:off x="720090" y="1170964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ТЕЛЕГРАММА</a:t>
            </a:r>
          </a:p>
        </p:txBody>
      </p:sp>
      <p:pic>
        <p:nvPicPr>
          <p:cNvPr id="20486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1" y="5022850"/>
            <a:ext cx="14557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13AD52-1243-8344-B194-1A451EEE6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42" y="3137367"/>
            <a:ext cx="2853946" cy="37206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152625-B019-9E4C-960A-DA40B380A9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r="13257"/>
          <a:stretch/>
        </p:blipFill>
        <p:spPr>
          <a:xfrm rot="512433">
            <a:off x="5394432" y="657164"/>
            <a:ext cx="3170602" cy="236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BA952A4-E984-E146-84F0-D41919E38122}"/>
              </a:ext>
            </a:extLst>
          </p:cNvPr>
          <p:cNvSpPr/>
          <p:nvPr/>
        </p:nvSpPr>
        <p:spPr>
          <a:xfrm rot="21358782">
            <a:off x="928031" y="29555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Прибыть на праздник не могу, от меня сбежали брюки.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4AD9F1-1E96-B746-8E1F-B2DC9CEA9D13}"/>
              </a:ext>
            </a:extLst>
          </p:cNvPr>
          <p:cNvSpPr txBox="1"/>
          <p:nvPr/>
        </p:nvSpPr>
        <p:spPr>
          <a:xfrm rot="21347379">
            <a:off x="1297769" y="4434154"/>
            <a:ext cx="417646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Грязнуля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 из сказки «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Мойдодыр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39267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9" descr="skazochnyiy-fon-4.jpg">
            <a:extLst>
              <a:ext uri="{FF2B5EF4-FFF2-40B4-BE49-F238E27FC236}">
                <a16:creationId xmlns:a16="http://schemas.microsoft.com/office/drawing/2014/main" id="{D6464881-9ED5-B140-B813-970905DF2D49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br>
              <a:rPr lang="ru-RU" altLang="x-none" sz="4400">
                <a:latin typeface="Calibri" charset="0"/>
              </a:rPr>
            </a:br>
            <a:endParaRPr lang="ru-RU" altLang="x-none" sz="4400">
              <a:latin typeface="Calibri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00DD94-DBAF-7043-A407-7C838BE0AE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 rot="21337759">
            <a:off x="610626" y="858903"/>
            <a:ext cx="5173312" cy="51401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329151">
            <a:off x="720090" y="1170964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ТЕЛЕГРАММА</a:t>
            </a:r>
          </a:p>
        </p:txBody>
      </p:sp>
      <p:pic>
        <p:nvPicPr>
          <p:cNvPr id="20486" name="Picture 2" descr="C:\Users\Кобра\Downloads\99px_ru_avatar_1141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1" y="5022850"/>
            <a:ext cx="14557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13AD52-1243-8344-B194-1A451EEE6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42" y="3137367"/>
            <a:ext cx="2853946" cy="37206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152625-B019-9E4C-960A-DA40B380A9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31925" r="50964" b="10269"/>
          <a:stretch/>
        </p:blipFill>
        <p:spPr>
          <a:xfrm rot="535658">
            <a:off x="5623637" y="412108"/>
            <a:ext cx="2965447" cy="2861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BA9366E-8181-4549-BA75-6EE2F7FF64AF}"/>
              </a:ext>
            </a:extLst>
          </p:cNvPr>
          <p:cNvSpPr/>
          <p:nvPr/>
        </p:nvSpPr>
        <p:spPr>
          <a:xfrm rot="21344450">
            <a:off x="820949" y="3051551"/>
            <a:ext cx="4850763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Пришлите, пожалуйста , капли.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Мы лягушками нынче объелись,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10" dirty="0">
                <a:ln w="9525">
                  <a:solidFill>
                    <a:srgbClr val="243F6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ungsuhChe"/>
                <a:ea typeface="GungsuhChe"/>
                <a:cs typeface="+mn-cs"/>
              </a:rPr>
              <a:t>И у нас животы разболелись !!!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7A923B-355D-4E4F-B40C-A27AE4F3C628}"/>
              </a:ext>
            </a:extLst>
          </p:cNvPr>
          <p:cNvSpPr txBox="1"/>
          <p:nvPr/>
        </p:nvSpPr>
        <p:spPr>
          <a:xfrm rot="21414868">
            <a:off x="1339590" y="4480524"/>
            <a:ext cx="417646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Che" pitchFamily="49" charset="-127"/>
                <a:ea typeface="GungsuhChe" pitchFamily="49" charset="-127"/>
                <a:cs typeface="+mn-cs"/>
              </a:rPr>
              <a:t>Цапли из сказки «Телефон».</a:t>
            </a:r>
          </a:p>
        </p:txBody>
      </p:sp>
    </p:spTree>
    <p:extLst>
      <p:ext uri="{BB962C8B-B14F-4D97-AF65-F5344CB8AC3E}">
        <p14:creationId xmlns:p14="http://schemas.microsoft.com/office/powerpoint/2010/main" val="38143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99992" y="3501008"/>
            <a:ext cx="4104456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жанров есть на свете: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Басня, повесть и рассказ,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с рожденья любят дети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Волшебство и мир прикрас.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наш маленький народ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 волшебный унесет?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смеха, света, краски,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зовется чудо – сказки!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6F9276-2E9A-E84F-8316-92393AF2D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235" l="3426" r="89936">
                        <a14:foregroundMark x1="65310" y1="3137" x2="71949" y2="12353"/>
                        <a14:foregroundMark x1="71949" y1="12353" x2="44111" y2="10000"/>
                        <a14:foregroundMark x1="44111" y1="10000" x2="54604" y2="4706"/>
                        <a14:foregroundMark x1="54604" y1="4706" x2="59743" y2="9412"/>
                        <a14:foregroundMark x1="57173" y1="4314" x2="57173" y2="3725"/>
                        <a14:foregroundMark x1="28480" y1="69216" x2="29122" y2="83333"/>
                        <a14:foregroundMark x1="29122" y1="83333" x2="35118" y2="93137"/>
                        <a14:foregroundMark x1="35118" y1="93137" x2="46253" y2="98431"/>
                        <a14:foregroundMark x1="46253" y1="98431" x2="61242" y2="98824"/>
                        <a14:foregroundMark x1="61242" y1="98824" x2="73019" y2="95490"/>
                        <a14:foregroundMark x1="73019" y1="95490" x2="62955" y2="89608"/>
                        <a14:foregroundMark x1="62955" y1="89608" x2="18844" y2="90588"/>
                        <a14:foregroundMark x1="18844" y1="90588" x2="9636" y2="97255"/>
                        <a14:foregroundMark x1="54604" y1="54706" x2="42184" y2="55686"/>
                        <a14:foregroundMark x1="42184" y1="55686" x2="46681" y2="69020"/>
                        <a14:foregroundMark x1="46681" y1="69020" x2="53747" y2="78039"/>
                        <a14:foregroundMark x1="53747" y1="78039" x2="64454" y2="85882"/>
                        <a14:foregroundMark x1="64454" y1="85882" x2="77088" y2="85294"/>
                        <a14:foregroundMark x1="77088" y1="85294" x2="80086" y2="95294"/>
                        <a14:foregroundMark x1="80086" y1="95294" x2="42612" y2="88824"/>
                        <a14:foregroundMark x1="42612" y1="88824" x2="16274" y2="97059"/>
                        <a14:foregroundMark x1="16274" y1="97059" x2="16460" y2="88042"/>
                        <a14:foregroundMark x1="21775" y1="77357" x2="24839" y2="71961"/>
                        <a14:foregroundMark x1="3426" y1="98235" x2="12634" y2="92941"/>
                        <a14:foregroundMark x1="75375" y1="13725" x2="79657" y2="17451"/>
                        <a14:foregroundMark x1="28266" y1="22157" x2="25910" y2="22157"/>
                        <a14:foregroundMark x1="26338" y1="87059" x2="27409" y2="76863"/>
                        <a14:foregroundMark x1="27409" y1="76863" x2="27409" y2="76863"/>
                        <a14:backgroundMark x1="16274" y1="36863" x2="15846" y2="33529"/>
                        <a14:backgroundMark x1="20985" y1="77059" x2="16488" y2="86471"/>
                        <a14:backgroundMark x1="16488" y1="86471" x2="15418" y2="87059"/>
                        <a14:backgroundMark x1="18415" y1="40784" x2="11135" y2="3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61012"/>
            <a:ext cx="4234282" cy="5432664"/>
          </a:xfrm>
          <a:prstGeom prst="ellipse">
            <a:avLst/>
          </a:prstGeom>
          <a:ln>
            <a:noFill/>
          </a:ln>
          <a:effectLst>
            <a:glow rad="660400">
              <a:srgbClr val="FFFF00">
                <a:alpha val="42000"/>
              </a:srgb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0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9" descr="skazochnyiy-fon-4.jpg">
            <a:extLst>
              <a:ext uri="{FF2B5EF4-FFF2-40B4-BE49-F238E27FC236}">
                <a16:creationId xmlns:a16="http://schemas.microsoft.com/office/drawing/2014/main" id="{17E822ED-E70C-2A4A-B39F-82E3A2758D19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0" y="260350"/>
            <a:ext cx="67960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x-none" sz="5400" b="1" dirty="0">
                <a:solidFill>
                  <a:srgbClr val="339933"/>
                </a:solidFill>
                <a:highlight>
                  <a:srgbClr val="FFFF00"/>
                </a:highlight>
                <a:latin typeface="Comic Sans MS" charset="0"/>
              </a:rPr>
              <a:t>Доскажи имя литературного героя.</a:t>
            </a:r>
          </a:p>
        </p:txBody>
      </p:sp>
      <p:pic>
        <p:nvPicPr>
          <p:cNvPr id="24579" name="Picture 12" descr="http://ra.foto.radikal.ru/0707/68/797f21ca6f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4174">
            <a:off x="0" y="3141663"/>
            <a:ext cx="2808288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3" descr="http://www.ladamedelabcd.fr/HALLOWEEN%20GIF%2010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924" y="125810"/>
            <a:ext cx="3501601" cy="28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5" descr="http://img-fotki.yandex.ru/get/5901/tatyana2q8-medvedeva.123/0_534bc_d8799164_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3074987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4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skazochnyiy-fon-4.jpg">
            <a:extLst>
              <a:ext uri="{FF2B5EF4-FFF2-40B4-BE49-F238E27FC236}">
                <a16:creationId xmlns:a16="http://schemas.microsoft.com/office/drawing/2014/main" id="{BDB827F3-9663-654D-897F-B9BD120262EA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1157" y="11685"/>
            <a:ext cx="9144032" cy="68580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9C44BB-8BB3-0947-B5FF-854422ACE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5" y="1013793"/>
            <a:ext cx="6803120" cy="5589240"/>
          </a:xfrm>
          <a:prstGeom prst="rect">
            <a:avLst/>
          </a:prstGeom>
        </p:spPr>
      </p:pic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2339975" y="2492375"/>
            <a:ext cx="22320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215968"/>
                </a:solidFill>
                <a:latin typeface="Comic Sans MS" charset="0"/>
              </a:rPr>
              <a:t>Домовёнок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215968"/>
                </a:solidFill>
                <a:latin typeface="Comic Sans MS" charset="0"/>
              </a:rPr>
              <a:t>Баба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215968"/>
                </a:solidFill>
                <a:latin typeface="Comic Sans MS" charset="0"/>
              </a:rPr>
              <a:t>Дядя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2636838"/>
            <a:ext cx="1728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33CC33"/>
                </a:solidFill>
                <a:latin typeface="Comic Sans MS" charset="0"/>
              </a:rPr>
              <a:t>Кузя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67175" y="3284538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33CC33"/>
                </a:solidFill>
                <a:latin typeface="Comic Sans MS" charset="0"/>
              </a:rPr>
              <a:t>Яга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67175" y="3933825"/>
            <a:ext cx="1728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33CC33"/>
                </a:solidFill>
                <a:latin typeface="Comic Sans MS" charset="0"/>
              </a:rPr>
              <a:t>Фёдор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9FD66B-61FA-D445-978F-52FD82877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57" y="1372081"/>
            <a:ext cx="3737645" cy="48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6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skazochnyiy-fon-4.jpg">
            <a:extLst>
              <a:ext uri="{FF2B5EF4-FFF2-40B4-BE49-F238E27FC236}">
                <a16:creationId xmlns:a16="http://schemas.microsoft.com/office/drawing/2014/main" id="{72C0735F-A6C3-3A49-AF1B-F74603DE0DC1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657325-CF89-BC40-9D50-4CFC948D9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5" y="1013793"/>
            <a:ext cx="6803120" cy="5589240"/>
          </a:xfrm>
          <a:prstGeom prst="rect">
            <a:avLst/>
          </a:prstGeom>
        </p:spPr>
      </p:pic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2339975" y="2492375"/>
            <a:ext cx="22320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215968"/>
                </a:solidFill>
                <a:latin typeface="Comic Sans MS" charset="0"/>
              </a:rPr>
              <a:t>Почтальон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215968"/>
                </a:solidFill>
                <a:latin typeface="Comic Sans MS" charset="0"/>
              </a:rPr>
              <a:t>Крокодил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215968"/>
                </a:solidFill>
                <a:latin typeface="Comic Sans MS" charset="0"/>
              </a:rPr>
              <a:t>Иванушка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2636838"/>
            <a:ext cx="1728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33CC33"/>
                </a:solidFill>
                <a:latin typeface="Comic Sans MS" charset="0"/>
              </a:rPr>
              <a:t>Печкин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27538" y="3284538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33CC33"/>
                </a:solidFill>
                <a:latin typeface="Comic Sans MS" charset="0"/>
              </a:rPr>
              <a:t>Гена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7538" y="3933825"/>
            <a:ext cx="17287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33CC33"/>
                </a:solidFill>
                <a:latin typeface="Comic Sans MS" charset="0"/>
              </a:rPr>
              <a:t>Дурачок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554F6E-B893-754B-99D1-19FAE6DAC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94" y="1497493"/>
            <a:ext cx="3737645" cy="48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skazochnyiy-fon-4.jpg">
            <a:extLst>
              <a:ext uri="{FF2B5EF4-FFF2-40B4-BE49-F238E27FC236}">
                <a16:creationId xmlns:a16="http://schemas.microsoft.com/office/drawing/2014/main" id="{ED870F07-C679-4A4C-A9FA-25FADE1C80FB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1458C3-2E83-7441-9DC5-696333031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5" y="1013793"/>
            <a:ext cx="6803120" cy="5589240"/>
          </a:xfrm>
          <a:prstGeom prst="rect">
            <a:avLst/>
          </a:prstGeom>
        </p:spPr>
      </p:pic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2051050" y="2492375"/>
            <a:ext cx="22336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215968"/>
                </a:solidFill>
                <a:latin typeface="Comic Sans MS" charset="0"/>
              </a:rPr>
              <a:t>Кощей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215968"/>
                </a:solidFill>
                <a:latin typeface="Comic Sans MS" charset="0"/>
              </a:rPr>
              <a:t>Железный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215968"/>
                </a:solidFill>
                <a:latin typeface="Comic Sans MS" charset="0"/>
              </a:rPr>
              <a:t>Муха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51275" y="2636838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33CC33"/>
                </a:solidFill>
                <a:latin typeface="Comic Sans MS" charset="0"/>
              </a:rPr>
              <a:t>Бессмертный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67175" y="3284538"/>
            <a:ext cx="208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33CC33"/>
                </a:solidFill>
                <a:latin typeface="Comic Sans MS" charset="0"/>
              </a:rPr>
              <a:t>Дровосек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79838" y="3933825"/>
            <a:ext cx="2016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33CC33"/>
                </a:solidFill>
                <a:latin typeface="Comic Sans MS" charset="0"/>
              </a:rPr>
              <a:t>Цокотуха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B4E7B7-A430-7F4E-9063-594C9F82E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57" y="1372081"/>
            <a:ext cx="3737645" cy="48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4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skazochnyiy-fon-4.jpg">
            <a:extLst>
              <a:ext uri="{FF2B5EF4-FFF2-40B4-BE49-F238E27FC236}">
                <a16:creationId xmlns:a16="http://schemas.microsoft.com/office/drawing/2014/main" id="{E1A27E66-66E7-9F43-9CE5-316E297AAB78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04294B-305D-5B44-A00B-848D542D4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5" y="1013793"/>
            <a:ext cx="6803120" cy="5589240"/>
          </a:xfrm>
          <a:prstGeom prst="rect">
            <a:avLst/>
          </a:prstGeom>
        </p:spPr>
      </p:pic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2339975" y="2492375"/>
            <a:ext cx="22320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215968"/>
                </a:solidFill>
                <a:latin typeface="Comic Sans MS" charset="0"/>
              </a:rPr>
              <a:t>Пёс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215968"/>
                </a:solidFill>
                <a:latin typeface="Comic Sans MS" charset="0"/>
              </a:rPr>
              <a:t>Черепаха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215968"/>
                </a:solidFill>
                <a:latin typeface="Comic Sans MS" charset="0"/>
              </a:rPr>
              <a:t>Красная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95738" y="2636838"/>
            <a:ext cx="1728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33CC33"/>
                </a:solidFill>
                <a:latin typeface="Comic Sans MS" charset="0"/>
              </a:rPr>
              <a:t>Шарик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4663" y="3284538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33CC33"/>
                </a:solidFill>
                <a:latin typeface="Comic Sans MS" charset="0"/>
              </a:rPr>
              <a:t>Тортила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56100" y="3933825"/>
            <a:ext cx="1728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2800" b="1">
                <a:solidFill>
                  <a:srgbClr val="33CC33"/>
                </a:solidFill>
                <a:latin typeface="Comic Sans MS" charset="0"/>
              </a:rPr>
              <a:t>Шапочка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647DBA-E4AB-B043-86DE-97EFB26CE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65" y="1730369"/>
            <a:ext cx="3737645" cy="48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9" descr="skazochnyiy-fon-4.jpg">
            <a:extLst>
              <a:ext uri="{FF2B5EF4-FFF2-40B4-BE49-F238E27FC236}">
                <a16:creationId xmlns:a16="http://schemas.microsoft.com/office/drawing/2014/main" id="{5D901226-D23C-2A41-9B32-CADC3A7E61BC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E9159-8914-DC4D-A12E-50D23DAF6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5" y="1013793"/>
            <a:ext cx="6803120" cy="5589240"/>
          </a:xfrm>
          <a:prstGeom prst="rect">
            <a:avLst/>
          </a:prstGeo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1183851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50"/>
                </a:solidFill>
              </a:rPr>
              <a:t>Волшебный сундучок</a:t>
            </a:r>
          </a:p>
        </p:txBody>
      </p:sp>
      <p:sp>
        <p:nvSpPr>
          <p:cNvPr id="20483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5461807"/>
            <a:ext cx="7467600" cy="487362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В сундучке  находятся предметы, которые в тридевятом царстве выполняли роль</a:t>
            </a:r>
            <a:r>
              <a:rPr lang="en-US" sz="2400" b="1" dirty="0">
                <a:solidFill>
                  <a:srgbClr val="C00000"/>
                </a:solidFill>
              </a:rPr>
              <a:t>…</a:t>
            </a:r>
            <a:endParaRPr lang="ru-RU" sz="2400" dirty="0"/>
          </a:p>
          <a:p>
            <a:pPr marL="0" indent="0" eaLnBrk="1" hangingPunct="1">
              <a:buNone/>
              <a:defRPr/>
            </a:pPr>
            <a:endParaRPr lang="ru-RU" dirty="0"/>
          </a:p>
        </p:txBody>
      </p:sp>
      <p:pic>
        <p:nvPicPr>
          <p:cNvPr id="2048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3974" y="2232139"/>
            <a:ext cx="3634052" cy="26590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A972F7-77C6-3E46-82CD-C22BBC1A1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43" y="1053754"/>
            <a:ext cx="3001189" cy="39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022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9" descr="skazochnyiy-fon-4.jpg">
            <a:extLst>
              <a:ext uri="{FF2B5EF4-FFF2-40B4-BE49-F238E27FC236}">
                <a16:creationId xmlns:a16="http://schemas.microsoft.com/office/drawing/2014/main" id="{EB718A12-91C4-C14A-AAA8-37DC67403EED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78AE8E-BF92-3142-91AE-5F391B224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606">
            <a:off x="-498953" y="-138022"/>
            <a:ext cx="9756576" cy="7134021"/>
          </a:xfrm>
          <a:prstGeom prst="rect">
            <a:avLst/>
          </a:prstGeo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B0F0"/>
                </a:solidFill>
              </a:rPr>
              <a:t>Волшебный сундучок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371915" y="1500131"/>
            <a:ext cx="7467600" cy="4873625"/>
          </a:xfrm>
        </p:spPr>
        <p:txBody>
          <a:bodyPr rtlCol="0">
            <a:normAutofit fontScale="40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6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- самолёта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6700" dirty="0"/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6700" dirty="0"/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6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- телевизора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</a:p>
        </p:txBody>
      </p:sp>
      <p:pic>
        <p:nvPicPr>
          <p:cNvPr id="21508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144" y="1758157"/>
            <a:ext cx="3751191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749300">
              <a:srgbClr val="FFFF00">
                <a:alpha val="25000"/>
              </a:srgbClr>
            </a:glow>
            <a:outerShdw blurRad="317500" dist="38100" dir="2700000" algn="tl" rotWithShape="0">
              <a:prstClr val="black">
                <a:alpha val="27000"/>
              </a:prstClr>
            </a:outerShdw>
          </a:effectLst>
        </p:spPr>
      </p:pic>
      <p:pic>
        <p:nvPicPr>
          <p:cNvPr id="21509" name="Рисунок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3" r="39483"/>
          <a:stretch/>
        </p:blipFill>
        <p:spPr bwMode="auto">
          <a:xfrm>
            <a:off x="3856904" y="702404"/>
            <a:ext cx="5201811" cy="340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95833" l="10000" r="90000">
                        <a14:foregroundMark x1="56016" y1="9583" x2="56016" y2="8472"/>
                        <a14:foregroundMark x1="59219" y1="95833" x2="6187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1150" y="4209239"/>
            <a:ext cx="4091871" cy="23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556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0223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9" descr="skazochnyiy-fon-4.jpg">
            <a:extLst>
              <a:ext uri="{FF2B5EF4-FFF2-40B4-BE49-F238E27FC236}">
                <a16:creationId xmlns:a16="http://schemas.microsoft.com/office/drawing/2014/main" id="{19AB0EDC-4366-F440-AD3C-9CB02FBA826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98922E-877D-8445-B5FC-D86C7D4D7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606">
            <a:off x="-498953" y="-138022"/>
            <a:ext cx="9756576" cy="7134021"/>
          </a:xfrm>
          <a:prstGeom prst="rect">
            <a:avLst/>
          </a:prstGeo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B0F0"/>
                </a:solidFill>
              </a:rPr>
              <a:t>Волшебный сундучок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467600" cy="4873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- стиральной машины</a:t>
            </a:r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- компаса, навигатора</a:t>
            </a:r>
          </a:p>
          <a:p>
            <a:pPr eaLnBrk="1" hangingPunct="1">
              <a:buFont typeface="Arial" charset="0"/>
              <a:buNone/>
            </a:pPr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>
              <a:buFont typeface="Arial" charset="0"/>
              <a:buNone/>
            </a:pPr>
            <a:endParaRPr lang="ru-RU" dirty="0"/>
          </a:p>
          <a:p>
            <a:pPr eaLnBrk="1" hangingPunct="1">
              <a:buFont typeface="Arial" charset="0"/>
              <a:buNone/>
            </a:pPr>
            <a:endParaRPr lang="ru-RU" dirty="0"/>
          </a:p>
        </p:txBody>
      </p:sp>
      <p:pic>
        <p:nvPicPr>
          <p:cNvPr id="22532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257" r="92932">
                        <a14:foregroundMark x1="6315" y1="39773" x2="12746" y2="43523"/>
                        <a14:foregroundMark x1="92932" y1="47955" x2="89166" y2="56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7904" y="1844824"/>
            <a:ext cx="3660998" cy="18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25" b="98125" l="20000" r="91250">
                        <a14:foregroundMark x1="52583" y1="9375" x2="35333" y2="8750"/>
                        <a14:foregroundMark x1="35333" y1="8750" x2="23000" y2="25875"/>
                        <a14:foregroundMark x1="23000" y1="25875" x2="22333" y2="45500"/>
                        <a14:foregroundMark x1="67250" y1="88125" x2="35250" y2="97500"/>
                        <a14:foregroundMark x1="35250" y1="97500" x2="20083" y2="93250"/>
                        <a14:foregroundMark x1="20083" y1="93250" x2="21000" y2="85500"/>
                        <a14:foregroundMark x1="35250" y1="97500" x2="22750" y2="98125"/>
                        <a14:foregroundMark x1="49917" y1="6750" x2="52583" y2="6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5"/>
          <a:stretch/>
        </p:blipFill>
        <p:spPr bwMode="auto">
          <a:xfrm>
            <a:off x="781206" y="2778102"/>
            <a:ext cx="2698082" cy="207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952324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9" descr="skazochnyiy-fon-4.jpg">
            <a:extLst>
              <a:ext uri="{FF2B5EF4-FFF2-40B4-BE49-F238E27FC236}">
                <a16:creationId xmlns:a16="http://schemas.microsoft.com/office/drawing/2014/main" id="{3D0BA017-FB1D-F540-9E78-E187A3FB39BB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9C0F1F-AF50-D246-832D-C50225652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606">
            <a:off x="-498953" y="-138022"/>
            <a:ext cx="9756576" cy="7134021"/>
          </a:xfrm>
          <a:prstGeom prst="rect">
            <a:avLst/>
          </a:prstGeo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B0F0"/>
                </a:solidFill>
              </a:rPr>
              <a:t>Волшебный сундучок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835698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- автомобиля</a:t>
            </a:r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>
              <a:buFont typeface="Arial" charset="0"/>
              <a:buNone/>
            </a:pPr>
            <a:endParaRPr lang="ru-RU" dirty="0"/>
          </a:p>
          <a:p>
            <a:pPr eaLnBrk="1" hangingPunct="1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 - ресторана</a:t>
            </a:r>
          </a:p>
          <a:p>
            <a:pPr eaLnBrk="1" hangingPunct="1">
              <a:buFont typeface="Arial" charset="0"/>
              <a:buNone/>
            </a:pPr>
            <a:endParaRPr lang="ru-RU" dirty="0"/>
          </a:p>
        </p:txBody>
      </p:sp>
      <p:pic>
        <p:nvPicPr>
          <p:cNvPr id="23556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8129" y="1163064"/>
            <a:ext cx="3504005" cy="226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5936" y="3717032"/>
            <a:ext cx="3504005" cy="250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391430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skazochnyiy-fon-4.jpg">
            <a:extLst>
              <a:ext uri="{FF2B5EF4-FFF2-40B4-BE49-F238E27FC236}">
                <a16:creationId xmlns:a16="http://schemas.microsoft.com/office/drawing/2014/main" id="{C4ECF806-029F-8549-B9F3-37802BE4E6DB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32" y="-24"/>
            <a:ext cx="9144032" cy="6858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581128"/>
            <a:ext cx="7488832" cy="2304256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highlight>
                  <a:srgbClr val="0000FF"/>
                </a:highlight>
                <a:latin typeface="Monotype Corsiva" pitchFamily="66" charset="0"/>
                <a:ea typeface="+mn-ea"/>
                <a:cs typeface="+mn-cs"/>
              </a:rPr>
              <a:t>В каждой сказке есть намёк,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highlight>
                  <a:srgbClr val="0000FF"/>
                </a:highlight>
                <a:latin typeface="Monotype Corsiva" pitchFamily="66" charset="0"/>
                <a:ea typeface="+mn-ea"/>
                <a:cs typeface="+mn-cs"/>
              </a:rPr>
              <a:t> добрым молодцам - урок.</a:t>
            </a:r>
          </a:p>
        </p:txBody>
      </p:sp>
      <p:pic>
        <p:nvPicPr>
          <p:cNvPr id="4" name="Picture 2" descr="G:\клуб ОФОРМИТЕЛЬ\bodypart11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68860"/>
            <a:ext cx="2988233" cy="29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9873" y="71924"/>
            <a:ext cx="4536504" cy="830997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МОЛОДЦЫ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6979" tIns="-26979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latin typeface="Arial" charset="0"/>
            </a:endParaRPr>
          </a:p>
        </p:txBody>
      </p:sp>
      <p:sp>
        <p:nvSpPr>
          <p:cNvPr id="389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6979" tIns="-26979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latin typeface="Arial" charset="0"/>
            </a:endParaRPr>
          </a:p>
        </p:txBody>
      </p:sp>
      <p:sp>
        <p:nvSpPr>
          <p:cNvPr id="389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6979" tIns="-26979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>
              <a:latin typeface="Arial" charset="0"/>
            </a:endParaRPr>
          </a:p>
        </p:txBody>
      </p:sp>
      <p:pic>
        <p:nvPicPr>
          <p:cNvPr id="2059" name="Picture 11" descr="http://forumsmile.ru/u/0/d/b/0dbee386204c07a4c48755a4d8b3b7d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838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0162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1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mg-fotki.yandex.ru/get/15510/200418627.73/0_11d7e9_38e38196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510" y="494116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 descr="https://img-fotki.yandex.ru/get/6822/200418627.72/0_11d669_85f11541_orig.png"/>
          <p:cNvSpPr>
            <a:spLocks noChangeAspect="1" noChangeArrowheads="1"/>
          </p:cNvSpPr>
          <p:nvPr/>
        </p:nvSpPr>
        <p:spPr bwMode="auto">
          <a:xfrm>
            <a:off x="0" y="84265"/>
            <a:ext cx="6953250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1443" y="4394439"/>
            <a:ext cx="5331901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ребята!</a:t>
            </a:r>
          </a:p>
          <a:p>
            <a:pPr lvl="0" algn="ctr"/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 вас отправиться в удивительный мир сказки.</a:t>
            </a:r>
          </a:p>
          <a:p>
            <a:pPr lvl="0" algn="ctr"/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Разгадывайте мои загадки.</a:t>
            </a:r>
          </a:p>
          <a:p>
            <a:pPr lvl="0" algn="ctr"/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ответ вам поможет 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347141"/>
            <a:ext cx="390659" cy="4144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34" y="184390"/>
            <a:ext cx="4896544" cy="542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11.pixs.ru/storage/0/4/7/11tarelkag_9504519_184590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2" y="993265"/>
            <a:ext cx="4104456" cy="40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вал 21"/>
          <p:cNvSpPr/>
          <p:nvPr/>
        </p:nvSpPr>
        <p:spPr>
          <a:xfrm>
            <a:off x="909281" y="1575445"/>
            <a:ext cx="2952704" cy="2932378"/>
          </a:xfrm>
          <a:prstGeom prst="ellipse">
            <a:avLst/>
          </a:prstGeom>
          <a:solidFill>
            <a:srgbClr val="1616F6"/>
          </a:solidFill>
          <a:ln w="38100">
            <a:solidFill>
              <a:srgbClr val="16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13959" y="1065466"/>
            <a:ext cx="4114800" cy="3965031"/>
            <a:chOff x="2190750" y="1000125"/>
            <a:chExt cx="4857749" cy="4848224"/>
          </a:xfrm>
        </p:grpSpPr>
        <p:sp>
          <p:nvSpPr>
            <p:cNvPr id="20" name="Овал 19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F806C4-5F1B-1448-8282-DAF08D562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8235" l="3426" r="89936">
                        <a14:foregroundMark x1="65310" y1="3137" x2="71949" y2="12353"/>
                        <a14:foregroundMark x1="71949" y1="12353" x2="44111" y2="10000"/>
                        <a14:foregroundMark x1="44111" y1="10000" x2="54604" y2="4706"/>
                        <a14:foregroundMark x1="54604" y1="4706" x2="59743" y2="9412"/>
                        <a14:foregroundMark x1="57173" y1="4314" x2="57173" y2="3725"/>
                        <a14:foregroundMark x1="28480" y1="69216" x2="29122" y2="83333"/>
                        <a14:foregroundMark x1="29122" y1="83333" x2="35118" y2="93137"/>
                        <a14:foregroundMark x1="35118" y1="93137" x2="46253" y2="98431"/>
                        <a14:foregroundMark x1="46253" y1="98431" x2="61242" y2="98824"/>
                        <a14:foregroundMark x1="61242" y1="98824" x2="73019" y2="95490"/>
                        <a14:foregroundMark x1="73019" y1="95490" x2="62955" y2="89608"/>
                        <a14:foregroundMark x1="62955" y1="89608" x2="18844" y2="90588"/>
                        <a14:foregroundMark x1="18844" y1="90588" x2="9636" y2="97255"/>
                        <a14:foregroundMark x1="54604" y1="54706" x2="42184" y2="55686"/>
                        <a14:foregroundMark x1="42184" y1="55686" x2="46681" y2="69020"/>
                        <a14:foregroundMark x1="46681" y1="69020" x2="53747" y2="78039"/>
                        <a14:foregroundMark x1="53747" y1="78039" x2="64454" y2="85882"/>
                        <a14:foregroundMark x1="64454" y1="85882" x2="77088" y2="85294"/>
                        <a14:foregroundMark x1="77088" y1="85294" x2="80086" y2="95294"/>
                        <a14:foregroundMark x1="80086" y1="95294" x2="42612" y2="88824"/>
                        <a14:foregroundMark x1="42612" y1="88824" x2="16274" y2="97059"/>
                        <a14:foregroundMark x1="16274" y1="97059" x2="16460" y2="88042"/>
                        <a14:foregroundMark x1="21775" y1="77357" x2="24839" y2="71961"/>
                        <a14:foregroundMark x1="3426" y1="98235" x2="12634" y2="92941"/>
                        <a14:foregroundMark x1="75375" y1="13725" x2="79657" y2="17451"/>
                        <a14:foregroundMark x1="28266" y1="22157" x2="25910" y2="22157"/>
                        <a14:foregroundMark x1="26338" y1="87059" x2="27409" y2="76863"/>
                        <a14:foregroundMark x1="27409" y1="76863" x2="27409" y2="76863"/>
                        <a14:backgroundMark x1="16274" y1="36863" x2="15846" y2="33529"/>
                        <a14:backgroundMark x1="20985" y1="77059" x2="16488" y2="86471"/>
                        <a14:backgroundMark x1="16488" y1="86471" x2="15418" y2="87059"/>
                        <a14:backgroundMark x1="18415" y1="40784" x2="11135" y2="3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6963" y="712668"/>
            <a:ext cx="4234282" cy="5432664"/>
          </a:xfrm>
          <a:prstGeom prst="ellipse">
            <a:avLst/>
          </a:prstGeom>
          <a:ln>
            <a:noFill/>
          </a:ln>
          <a:effectLst>
            <a:glow rad="660400">
              <a:srgbClr val="FFFF00">
                <a:alpha val="42000"/>
              </a:srgb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4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11.pixs.ru/storage/0/4/7/11tarelkag_9504519_184590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8" y="999613"/>
            <a:ext cx="4104456" cy="40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85402" y="1575445"/>
            <a:ext cx="2952704" cy="288032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16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98038" y="5109156"/>
            <a:ext cx="526810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птицы унесли братца, в то время как сестрица загулялась-заигралась?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06098" y="1033089"/>
            <a:ext cx="4114800" cy="3965031"/>
            <a:chOff x="2190750" y="1000125"/>
            <a:chExt cx="4857749" cy="4848224"/>
          </a:xfrm>
        </p:grpSpPr>
        <p:sp>
          <p:nvSpPr>
            <p:cNvPr id="20" name="Овал 19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Овал 21"/>
          <p:cNvSpPr/>
          <p:nvPr/>
        </p:nvSpPr>
        <p:spPr>
          <a:xfrm>
            <a:off x="887146" y="1549416"/>
            <a:ext cx="2952704" cy="2932378"/>
          </a:xfrm>
          <a:prstGeom prst="ellipse">
            <a:avLst/>
          </a:prstGeom>
          <a:solidFill>
            <a:srgbClr val="1616F6"/>
          </a:solidFill>
          <a:ln w="38100">
            <a:solidFill>
              <a:srgbClr val="16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3" y="104400"/>
            <a:ext cx="828988" cy="8289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30362"/>
            <a:ext cx="3550993" cy="4629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5618" y="5471807"/>
            <a:ext cx="232168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гуси-лебеди</a:t>
            </a:r>
          </a:p>
        </p:txBody>
      </p:sp>
    </p:spTree>
    <p:extLst>
      <p:ext uri="{BB962C8B-B14F-4D97-AF65-F5344CB8AC3E}">
        <p14:creationId xmlns:p14="http://schemas.microsoft.com/office/powerpoint/2010/main" val="40435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11.pixs.ru/storage/0/4/7/11tarelkag_9504519_184590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8" y="999613"/>
            <a:ext cx="4104456" cy="40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87146" y="1574420"/>
            <a:ext cx="2952704" cy="290166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16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98038" y="5109156"/>
            <a:ext cx="526810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сбрасывает кожу,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красавицу похожа.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06098" y="1033089"/>
            <a:ext cx="4114800" cy="3965031"/>
            <a:chOff x="2190750" y="1000125"/>
            <a:chExt cx="4857749" cy="4848224"/>
          </a:xfrm>
        </p:grpSpPr>
        <p:sp>
          <p:nvSpPr>
            <p:cNvPr id="20" name="Овал 19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Овал 21"/>
          <p:cNvSpPr/>
          <p:nvPr/>
        </p:nvSpPr>
        <p:spPr>
          <a:xfrm>
            <a:off x="887146" y="1580297"/>
            <a:ext cx="2952704" cy="2932378"/>
          </a:xfrm>
          <a:prstGeom prst="ellipse">
            <a:avLst/>
          </a:prstGeom>
          <a:solidFill>
            <a:srgbClr val="1616F6"/>
          </a:solidFill>
          <a:ln w="38100">
            <a:solidFill>
              <a:srgbClr val="16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3" y="104400"/>
            <a:ext cx="828988" cy="8289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30362"/>
            <a:ext cx="3550993" cy="4629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5402" y="5109156"/>
            <a:ext cx="2321686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Царевна-лягушка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3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11.pixs.ru/storage/0/4/7/11tarelkag_9504519_184590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8" y="999613"/>
            <a:ext cx="4104456" cy="40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87146" y="1574420"/>
            <a:ext cx="2952704" cy="291221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16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98038" y="5109156"/>
            <a:ext cx="526810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кого превратился братец Иванушка, который не послушался сестрицу Аленушку.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06098" y="1033089"/>
            <a:ext cx="4114800" cy="3965031"/>
            <a:chOff x="2190750" y="1000125"/>
            <a:chExt cx="4857749" cy="4848224"/>
          </a:xfrm>
        </p:grpSpPr>
        <p:sp>
          <p:nvSpPr>
            <p:cNvPr id="20" name="Овал 19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Овал 21"/>
          <p:cNvSpPr/>
          <p:nvPr/>
        </p:nvSpPr>
        <p:spPr>
          <a:xfrm>
            <a:off x="887146" y="1587711"/>
            <a:ext cx="2952704" cy="2932378"/>
          </a:xfrm>
          <a:prstGeom prst="ellipse">
            <a:avLst/>
          </a:prstGeom>
          <a:solidFill>
            <a:srgbClr val="1616F6"/>
          </a:solidFill>
          <a:ln w="38100">
            <a:solidFill>
              <a:srgbClr val="16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3" y="104400"/>
            <a:ext cx="828988" cy="8289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30362"/>
            <a:ext cx="3550993" cy="4629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7146" y="5407405"/>
            <a:ext cx="232168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козлёночка</a:t>
            </a:r>
          </a:p>
        </p:txBody>
      </p:sp>
    </p:spTree>
    <p:extLst>
      <p:ext uri="{BB962C8B-B14F-4D97-AF65-F5344CB8AC3E}">
        <p14:creationId xmlns:p14="http://schemas.microsoft.com/office/powerpoint/2010/main" val="7308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11.pixs.ru/storage/0/4/7/11tarelkag_9504519_184590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8" y="999613"/>
            <a:ext cx="4104456" cy="40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87146" y="1574420"/>
            <a:ext cx="2952704" cy="291221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16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98038" y="5109156"/>
            <a:ext cx="526810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влезал корове в одно ушко, а вылезал в другое, и таким образом выполнял трудную работу?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06098" y="1033089"/>
            <a:ext cx="4114800" cy="3965031"/>
            <a:chOff x="2190750" y="1000125"/>
            <a:chExt cx="4857749" cy="4848224"/>
          </a:xfrm>
        </p:grpSpPr>
        <p:sp>
          <p:nvSpPr>
            <p:cNvPr id="20" name="Овал 19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Овал 21"/>
          <p:cNvSpPr/>
          <p:nvPr/>
        </p:nvSpPr>
        <p:spPr>
          <a:xfrm>
            <a:off x="887146" y="1603430"/>
            <a:ext cx="2952704" cy="2932378"/>
          </a:xfrm>
          <a:prstGeom prst="ellipse">
            <a:avLst/>
          </a:prstGeom>
          <a:solidFill>
            <a:srgbClr val="1616F6"/>
          </a:solidFill>
          <a:ln w="38100">
            <a:solidFill>
              <a:srgbClr val="16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3" y="104400"/>
            <a:ext cx="828988" cy="8289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30362"/>
            <a:ext cx="3550993" cy="4629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7146" y="5478487"/>
            <a:ext cx="232168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Хаврошечка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11.pixs.ru/storage/0/4/7/11tarelkag_9504519_184590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8" y="999613"/>
            <a:ext cx="4104456" cy="40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87146" y="1574420"/>
            <a:ext cx="2952704" cy="291221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16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98038" y="5109156"/>
            <a:ext cx="5268104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 девица грустна: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 не нравится весна.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 на солнце тяжко!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Слёзы льёт бедняжка. 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06098" y="1033089"/>
            <a:ext cx="4114800" cy="3965031"/>
            <a:chOff x="2190750" y="1000125"/>
            <a:chExt cx="4857749" cy="4848224"/>
          </a:xfrm>
        </p:grpSpPr>
        <p:sp>
          <p:nvSpPr>
            <p:cNvPr id="20" name="Овал 19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Овал 21"/>
          <p:cNvSpPr/>
          <p:nvPr/>
        </p:nvSpPr>
        <p:spPr>
          <a:xfrm>
            <a:off x="908208" y="1576513"/>
            <a:ext cx="2952704" cy="2932378"/>
          </a:xfrm>
          <a:prstGeom prst="ellipse">
            <a:avLst/>
          </a:prstGeom>
          <a:solidFill>
            <a:srgbClr val="1616F6"/>
          </a:solidFill>
          <a:ln w="38100">
            <a:solidFill>
              <a:srgbClr val="161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3" y="104400"/>
            <a:ext cx="828988" cy="8289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30362"/>
            <a:ext cx="3550993" cy="4629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7146" y="5627554"/>
            <a:ext cx="232168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</a:t>
            </a:r>
          </a:p>
        </p:txBody>
      </p:sp>
    </p:spTree>
    <p:extLst>
      <p:ext uri="{BB962C8B-B14F-4D97-AF65-F5344CB8AC3E}">
        <p14:creationId xmlns:p14="http://schemas.microsoft.com/office/powerpoint/2010/main" val="37651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395</Words>
  <Application>Microsoft Macintosh PowerPoint</Application>
  <PresentationFormat>Экран (4:3)</PresentationFormat>
  <Paragraphs>134</Paragraphs>
  <Slides>29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GungsuhChe</vt:lpstr>
      <vt:lpstr>Arial</vt:lpstr>
      <vt:lpstr>Bookman Old Style</vt:lpstr>
      <vt:lpstr>Calibri</vt:lpstr>
      <vt:lpstr>Century Gothic</vt:lpstr>
      <vt:lpstr>Comic Sans MS</vt:lpstr>
      <vt:lpstr>Garamond</vt:lpstr>
      <vt:lpstr>Garamond Premr Pro Smbd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Волшебный сундучок</vt:lpstr>
      <vt:lpstr>Волшебный сундучок</vt:lpstr>
      <vt:lpstr>Волшебный сундучок</vt:lpstr>
      <vt:lpstr>Волшебный сундучок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Ирина Шарма</cp:lastModifiedBy>
  <cp:revision>115</cp:revision>
  <dcterms:modified xsi:type="dcterms:W3CDTF">2021-07-29T08:54:54Z</dcterms:modified>
</cp:coreProperties>
</file>