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0C3FC7-AE5F-45E5-A43E-B86BAF36C01D}" type="doc">
      <dgm:prSet loTypeId="urn:microsoft.com/office/officeart/2005/8/layout/radial5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F887133-8570-4944-89DF-61F2593BB6A2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C00000"/>
              </a:solidFill>
            </a:rPr>
            <a:t>Музыкальный руководитель</a:t>
          </a:r>
          <a:endParaRPr lang="ru-RU" sz="2200" b="1" dirty="0">
            <a:solidFill>
              <a:srgbClr val="C00000"/>
            </a:solidFill>
          </a:endParaRPr>
        </a:p>
      </dgm:t>
    </dgm:pt>
    <dgm:pt modelId="{F5BE64CB-AF9C-4C1B-9450-83D1AE7FC543}" type="parTrans" cxnId="{3545AEA0-45F3-4E20-8DFC-211381472617}">
      <dgm:prSet/>
      <dgm:spPr/>
      <dgm:t>
        <a:bodyPr/>
        <a:lstStyle/>
        <a:p>
          <a:endParaRPr lang="ru-RU"/>
        </a:p>
      </dgm:t>
    </dgm:pt>
    <dgm:pt modelId="{FF8A50D6-0792-4A6E-8BC0-77817DBE534D}" type="sibTrans" cxnId="{3545AEA0-45F3-4E20-8DFC-211381472617}">
      <dgm:prSet/>
      <dgm:spPr/>
      <dgm:t>
        <a:bodyPr/>
        <a:lstStyle/>
        <a:p>
          <a:endParaRPr lang="ru-RU"/>
        </a:p>
      </dgm:t>
    </dgm:pt>
    <dgm:pt modelId="{8E163D6C-EEEC-42D3-AA78-8A3DD23A193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Непосредственная работа с детьми (вовлечение в дополнительную музыкальную деятельность)</a:t>
          </a:r>
          <a:endParaRPr lang="ru-RU" sz="1600" b="1" dirty="0">
            <a:solidFill>
              <a:srgbClr val="002060"/>
            </a:solidFill>
          </a:endParaRPr>
        </a:p>
      </dgm:t>
    </dgm:pt>
    <dgm:pt modelId="{E5F97C3C-F7B0-4EF3-916B-D28A9B69C54F}" type="parTrans" cxnId="{6FBEF054-44CD-447D-8FE9-EB33EEA07F45}">
      <dgm:prSet/>
      <dgm:spPr/>
      <dgm:t>
        <a:bodyPr/>
        <a:lstStyle/>
        <a:p>
          <a:endParaRPr lang="ru-RU"/>
        </a:p>
      </dgm:t>
    </dgm:pt>
    <dgm:pt modelId="{3EDC8126-B675-4A00-94E6-50766EF68638}" type="sibTrans" cxnId="{6FBEF054-44CD-447D-8FE9-EB33EEA07F45}">
      <dgm:prSet/>
      <dgm:spPr/>
      <dgm:t>
        <a:bodyPr/>
        <a:lstStyle/>
        <a:p>
          <a:endParaRPr lang="ru-RU"/>
        </a:p>
      </dgm:t>
    </dgm:pt>
    <dgm:pt modelId="{CC0C1C05-97FE-405F-A848-0F74CB1E8E8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Сотрудничество с родителями (консультации, организация выставок, участие в конкурсах)</a:t>
          </a:r>
          <a:endParaRPr lang="ru-RU" sz="1600" b="1" dirty="0">
            <a:solidFill>
              <a:srgbClr val="7030A0"/>
            </a:solidFill>
          </a:endParaRPr>
        </a:p>
      </dgm:t>
    </dgm:pt>
    <dgm:pt modelId="{0DC0B41B-B26E-4B1A-8650-C49D95E92A56}" type="parTrans" cxnId="{317F33F2-38A2-410A-8D3E-BBFEEF758BC9}">
      <dgm:prSet/>
      <dgm:spPr/>
      <dgm:t>
        <a:bodyPr/>
        <a:lstStyle/>
        <a:p>
          <a:endParaRPr lang="ru-RU"/>
        </a:p>
      </dgm:t>
    </dgm:pt>
    <dgm:pt modelId="{3DD62869-64ED-4A92-AE91-08A704A26085}" type="sibTrans" cxnId="{317F33F2-38A2-410A-8D3E-BBFEEF758BC9}">
      <dgm:prSet/>
      <dgm:spPr/>
      <dgm:t>
        <a:bodyPr/>
        <a:lstStyle/>
        <a:p>
          <a:endParaRPr lang="ru-RU"/>
        </a:p>
      </dgm:t>
    </dgm:pt>
    <dgm:pt modelId="{DE300FD0-F8C3-44F7-AAC8-79D9A541CC1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6">
                  <a:lumMod val="50000"/>
                </a:schemeClr>
              </a:solidFill>
            </a:rPr>
            <a:t>Сотрудничество с социумом (участие в конкурсах, экскурсии в ДШИ, ГДК,ЦДТ)</a:t>
          </a:r>
          <a:endParaRPr lang="ru-RU" sz="1600" b="1" dirty="0">
            <a:solidFill>
              <a:schemeClr val="accent6">
                <a:lumMod val="50000"/>
              </a:schemeClr>
            </a:solidFill>
          </a:endParaRPr>
        </a:p>
      </dgm:t>
    </dgm:pt>
    <dgm:pt modelId="{1B1684D5-8C2B-4AA6-9680-8D9A161EB3B0}" type="parTrans" cxnId="{74B3E1A2-F5FC-4D0F-8847-1E0F80B2B0D8}">
      <dgm:prSet/>
      <dgm:spPr/>
      <dgm:t>
        <a:bodyPr/>
        <a:lstStyle/>
        <a:p>
          <a:endParaRPr lang="ru-RU"/>
        </a:p>
      </dgm:t>
    </dgm:pt>
    <dgm:pt modelId="{7901D353-FD56-477C-AF76-95A5B4760D8B}" type="sibTrans" cxnId="{74B3E1A2-F5FC-4D0F-8847-1E0F80B2B0D8}">
      <dgm:prSet/>
      <dgm:spPr/>
      <dgm:t>
        <a:bodyPr/>
        <a:lstStyle/>
        <a:p>
          <a:endParaRPr lang="ru-RU"/>
        </a:p>
      </dgm:t>
    </dgm:pt>
    <dgm:pt modelId="{44623D2C-0135-4F14-BCFF-C4FB1125EF7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8000"/>
              </a:solidFill>
            </a:rPr>
            <a:t>Сотрудничество с педагогами </a:t>
          </a:r>
          <a:r>
            <a:rPr lang="ru-RU" sz="1600" b="1" dirty="0" smtClean="0">
              <a:solidFill>
                <a:srgbClr val="008000"/>
              </a:solidFill>
            </a:rPr>
            <a:t>(организация занятий, </a:t>
          </a:r>
          <a:r>
            <a:rPr lang="ru-RU" sz="1600" b="1" dirty="0" smtClean="0">
              <a:solidFill>
                <a:srgbClr val="008000"/>
              </a:solidFill>
            </a:rPr>
            <a:t>консультаций)</a:t>
          </a:r>
          <a:endParaRPr lang="ru-RU" sz="1800" b="1" dirty="0">
            <a:solidFill>
              <a:srgbClr val="008000"/>
            </a:solidFill>
          </a:endParaRPr>
        </a:p>
      </dgm:t>
    </dgm:pt>
    <dgm:pt modelId="{D696BA0C-129F-41D1-92DE-84D09EE36D55}" type="parTrans" cxnId="{37594811-4A4C-4C94-A765-A128D4944DC9}">
      <dgm:prSet/>
      <dgm:spPr/>
      <dgm:t>
        <a:bodyPr/>
        <a:lstStyle/>
        <a:p>
          <a:endParaRPr lang="ru-RU"/>
        </a:p>
      </dgm:t>
    </dgm:pt>
    <dgm:pt modelId="{0DB6BED1-6609-4704-81A2-EC03D6BDF5E1}" type="sibTrans" cxnId="{37594811-4A4C-4C94-A765-A128D4944DC9}">
      <dgm:prSet/>
      <dgm:spPr/>
      <dgm:t>
        <a:bodyPr/>
        <a:lstStyle/>
        <a:p>
          <a:endParaRPr lang="ru-RU"/>
        </a:p>
      </dgm:t>
    </dgm:pt>
    <dgm:pt modelId="{F807EE75-8F64-437E-94F8-9DD2059E893F}" type="pres">
      <dgm:prSet presAssocID="{510C3FC7-AE5F-45E5-A43E-B86BAF36C0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38C9E7-5480-482C-AC4A-1C6ADA64767A}" type="pres">
      <dgm:prSet presAssocID="{9F887133-8570-4944-89DF-61F2593BB6A2}" presName="centerShape" presStyleLbl="node0" presStyleIdx="0" presStyleCnt="1" custScaleX="205403" custScaleY="191305"/>
      <dgm:spPr/>
      <dgm:t>
        <a:bodyPr/>
        <a:lstStyle/>
        <a:p>
          <a:endParaRPr lang="ru-RU"/>
        </a:p>
      </dgm:t>
    </dgm:pt>
    <dgm:pt modelId="{DA24C296-53E1-4374-948F-11A737D48ECD}" type="pres">
      <dgm:prSet presAssocID="{E5F97C3C-F7B0-4EF3-916B-D28A9B69C54F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520DEB8-B2E3-49C7-8CF2-C3BCA37F691E}" type="pres">
      <dgm:prSet presAssocID="{E5F97C3C-F7B0-4EF3-916B-D28A9B69C54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0F7ECF1-21EB-47FB-8F38-264278434058}" type="pres">
      <dgm:prSet presAssocID="{8E163D6C-EEEC-42D3-AA78-8A3DD23A1937}" presName="node" presStyleLbl="node1" presStyleIdx="0" presStyleCnt="4" custScaleX="348747" custScaleY="72264" custRadScaleRad="104349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33DAE-487D-451B-85F0-204CDD987279}" type="pres">
      <dgm:prSet presAssocID="{0DC0B41B-B26E-4B1A-8650-C49D95E92A56}" presName="parTrans" presStyleLbl="sibTrans2D1" presStyleIdx="1" presStyleCnt="4"/>
      <dgm:spPr/>
      <dgm:t>
        <a:bodyPr/>
        <a:lstStyle/>
        <a:p>
          <a:endParaRPr lang="ru-RU"/>
        </a:p>
      </dgm:t>
    </dgm:pt>
    <dgm:pt modelId="{D4DBEC43-F9AE-40B7-A826-643C98CB4278}" type="pres">
      <dgm:prSet presAssocID="{0DC0B41B-B26E-4B1A-8650-C49D95E92A5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7E3B206-E5DB-4BA7-AE95-4B9BA8833128}" type="pres">
      <dgm:prSet presAssocID="{CC0C1C05-97FE-405F-A848-0F74CB1E8E89}" presName="node" presStyleLbl="node1" presStyleIdx="1" presStyleCnt="4" custScaleX="175256" custScaleY="165030" custRadScaleRad="188849" custRadScaleInc="5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66A80-F2F6-4922-9075-6F54B159C438}" type="pres">
      <dgm:prSet presAssocID="{1B1684D5-8C2B-4AA6-9680-8D9A161EB3B0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747BBA3-92B2-432B-8DC8-89925299DE14}" type="pres">
      <dgm:prSet presAssocID="{1B1684D5-8C2B-4AA6-9680-8D9A161EB3B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BF5073A-BC7B-4EC3-BFD0-3F3277521742}" type="pres">
      <dgm:prSet presAssocID="{DE300FD0-F8C3-44F7-AAC8-79D9A541CC14}" presName="node" presStyleLbl="node1" presStyleIdx="2" presStyleCnt="4" custScaleX="321100" custScaleY="63280" custRadScaleRad="105481" custRadScaleInc="-1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3A969-445F-4410-882B-664C66BEACED}" type="pres">
      <dgm:prSet presAssocID="{D696BA0C-129F-41D1-92DE-84D09EE36D55}" presName="parTrans" presStyleLbl="sibTrans2D1" presStyleIdx="3" presStyleCnt="4"/>
      <dgm:spPr/>
      <dgm:t>
        <a:bodyPr/>
        <a:lstStyle/>
        <a:p>
          <a:endParaRPr lang="ru-RU"/>
        </a:p>
      </dgm:t>
    </dgm:pt>
    <dgm:pt modelId="{6D4F953C-E552-4B22-9B51-C2ADDF65DBF8}" type="pres">
      <dgm:prSet presAssocID="{D696BA0C-129F-41D1-92DE-84D09EE36D55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0063BEA0-234C-4F38-A9BB-1EC8E079F70D}" type="pres">
      <dgm:prSet presAssocID="{44623D2C-0135-4F14-BCFF-C4FB1125EF7C}" presName="node" presStyleLbl="node1" presStyleIdx="3" presStyleCnt="4" custScaleX="162514" custScaleY="165030" custRadScaleRad="175689" custRadScaleInc="-3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FD707A-F98C-471C-8812-9F5E519D3373}" type="presOf" srcId="{CC0C1C05-97FE-405F-A848-0F74CB1E8E89}" destId="{D7E3B206-E5DB-4BA7-AE95-4B9BA8833128}" srcOrd="0" destOrd="0" presId="urn:microsoft.com/office/officeart/2005/8/layout/radial5"/>
    <dgm:cxn modelId="{637AD713-D3E3-4ADD-BDB8-448CE30EF7A2}" type="presOf" srcId="{510C3FC7-AE5F-45E5-A43E-B86BAF36C01D}" destId="{F807EE75-8F64-437E-94F8-9DD2059E893F}" srcOrd="0" destOrd="0" presId="urn:microsoft.com/office/officeart/2005/8/layout/radial5"/>
    <dgm:cxn modelId="{A3172A2F-219F-4111-A931-7BD9E98B26A9}" type="presOf" srcId="{0DC0B41B-B26E-4B1A-8650-C49D95E92A56}" destId="{D4DBEC43-F9AE-40B7-A826-643C98CB4278}" srcOrd="1" destOrd="0" presId="urn:microsoft.com/office/officeart/2005/8/layout/radial5"/>
    <dgm:cxn modelId="{D9B0B221-A360-491A-90E4-2AD736E78E70}" type="presOf" srcId="{0DC0B41B-B26E-4B1A-8650-C49D95E92A56}" destId="{2BF33DAE-487D-451B-85F0-204CDD987279}" srcOrd="0" destOrd="0" presId="urn:microsoft.com/office/officeart/2005/8/layout/radial5"/>
    <dgm:cxn modelId="{317F33F2-38A2-410A-8D3E-BBFEEF758BC9}" srcId="{9F887133-8570-4944-89DF-61F2593BB6A2}" destId="{CC0C1C05-97FE-405F-A848-0F74CB1E8E89}" srcOrd="1" destOrd="0" parTransId="{0DC0B41B-B26E-4B1A-8650-C49D95E92A56}" sibTransId="{3DD62869-64ED-4A92-AE91-08A704A26085}"/>
    <dgm:cxn modelId="{B31DCC4E-2209-48BC-AD7C-71DEE651615C}" type="presOf" srcId="{8E163D6C-EEEC-42D3-AA78-8A3DD23A1937}" destId="{00F7ECF1-21EB-47FB-8F38-264278434058}" srcOrd="0" destOrd="0" presId="urn:microsoft.com/office/officeart/2005/8/layout/radial5"/>
    <dgm:cxn modelId="{6FBEF054-44CD-447D-8FE9-EB33EEA07F45}" srcId="{9F887133-8570-4944-89DF-61F2593BB6A2}" destId="{8E163D6C-EEEC-42D3-AA78-8A3DD23A1937}" srcOrd="0" destOrd="0" parTransId="{E5F97C3C-F7B0-4EF3-916B-D28A9B69C54F}" sibTransId="{3EDC8126-B675-4A00-94E6-50766EF68638}"/>
    <dgm:cxn modelId="{3545AEA0-45F3-4E20-8DFC-211381472617}" srcId="{510C3FC7-AE5F-45E5-A43E-B86BAF36C01D}" destId="{9F887133-8570-4944-89DF-61F2593BB6A2}" srcOrd="0" destOrd="0" parTransId="{F5BE64CB-AF9C-4C1B-9450-83D1AE7FC543}" sibTransId="{FF8A50D6-0792-4A6E-8BC0-77817DBE534D}"/>
    <dgm:cxn modelId="{00836F4B-D636-4DCC-9D07-9BC0817F25CA}" type="presOf" srcId="{E5F97C3C-F7B0-4EF3-916B-D28A9B69C54F}" destId="{F520DEB8-B2E3-49C7-8CF2-C3BCA37F691E}" srcOrd="1" destOrd="0" presId="urn:microsoft.com/office/officeart/2005/8/layout/radial5"/>
    <dgm:cxn modelId="{5EA5F5BC-F0F7-4275-8D33-7ACD7B674802}" type="presOf" srcId="{44623D2C-0135-4F14-BCFF-C4FB1125EF7C}" destId="{0063BEA0-234C-4F38-A9BB-1EC8E079F70D}" srcOrd="0" destOrd="0" presId="urn:microsoft.com/office/officeart/2005/8/layout/radial5"/>
    <dgm:cxn modelId="{37594811-4A4C-4C94-A765-A128D4944DC9}" srcId="{9F887133-8570-4944-89DF-61F2593BB6A2}" destId="{44623D2C-0135-4F14-BCFF-C4FB1125EF7C}" srcOrd="3" destOrd="0" parTransId="{D696BA0C-129F-41D1-92DE-84D09EE36D55}" sibTransId="{0DB6BED1-6609-4704-81A2-EC03D6BDF5E1}"/>
    <dgm:cxn modelId="{3A1D75BD-1B66-4C86-A2D1-812AEFC30707}" type="presOf" srcId="{1B1684D5-8C2B-4AA6-9680-8D9A161EB3B0}" destId="{C747BBA3-92B2-432B-8DC8-89925299DE14}" srcOrd="1" destOrd="0" presId="urn:microsoft.com/office/officeart/2005/8/layout/radial5"/>
    <dgm:cxn modelId="{271BF8F8-9E80-4A22-801E-79F3FBCA0803}" type="presOf" srcId="{1B1684D5-8C2B-4AA6-9680-8D9A161EB3B0}" destId="{5FB66A80-F2F6-4922-9075-6F54B159C438}" srcOrd="0" destOrd="0" presId="urn:microsoft.com/office/officeart/2005/8/layout/radial5"/>
    <dgm:cxn modelId="{48E5679F-F609-41E2-8219-8552732EFE60}" type="presOf" srcId="{D696BA0C-129F-41D1-92DE-84D09EE36D55}" destId="{6D4F953C-E552-4B22-9B51-C2ADDF65DBF8}" srcOrd="1" destOrd="0" presId="urn:microsoft.com/office/officeart/2005/8/layout/radial5"/>
    <dgm:cxn modelId="{74B3E1A2-F5FC-4D0F-8847-1E0F80B2B0D8}" srcId="{9F887133-8570-4944-89DF-61F2593BB6A2}" destId="{DE300FD0-F8C3-44F7-AAC8-79D9A541CC14}" srcOrd="2" destOrd="0" parTransId="{1B1684D5-8C2B-4AA6-9680-8D9A161EB3B0}" sibTransId="{7901D353-FD56-477C-AF76-95A5B4760D8B}"/>
    <dgm:cxn modelId="{CA659D0A-E6FD-4C35-AB66-E35F7A766C4D}" type="presOf" srcId="{D696BA0C-129F-41D1-92DE-84D09EE36D55}" destId="{6963A969-445F-4410-882B-664C66BEACED}" srcOrd="0" destOrd="0" presId="urn:microsoft.com/office/officeart/2005/8/layout/radial5"/>
    <dgm:cxn modelId="{FB2B889A-5042-48CA-8596-F3126E05275D}" type="presOf" srcId="{E5F97C3C-F7B0-4EF3-916B-D28A9B69C54F}" destId="{DA24C296-53E1-4374-948F-11A737D48ECD}" srcOrd="0" destOrd="0" presId="urn:microsoft.com/office/officeart/2005/8/layout/radial5"/>
    <dgm:cxn modelId="{49E06163-0280-4192-BCC7-06DFD015EB1A}" type="presOf" srcId="{DE300FD0-F8C3-44F7-AAC8-79D9A541CC14}" destId="{EBF5073A-BC7B-4EC3-BFD0-3F3277521742}" srcOrd="0" destOrd="0" presId="urn:microsoft.com/office/officeart/2005/8/layout/radial5"/>
    <dgm:cxn modelId="{F53E4818-ACD3-4A06-BA93-510581455075}" type="presOf" srcId="{9F887133-8570-4944-89DF-61F2593BB6A2}" destId="{0538C9E7-5480-482C-AC4A-1C6ADA64767A}" srcOrd="0" destOrd="0" presId="urn:microsoft.com/office/officeart/2005/8/layout/radial5"/>
    <dgm:cxn modelId="{3B52DE97-152A-49B7-99CA-2BA5518E4399}" type="presParOf" srcId="{F807EE75-8F64-437E-94F8-9DD2059E893F}" destId="{0538C9E7-5480-482C-AC4A-1C6ADA64767A}" srcOrd="0" destOrd="0" presId="urn:microsoft.com/office/officeart/2005/8/layout/radial5"/>
    <dgm:cxn modelId="{AA07E7D7-EAED-448B-9B59-C024DEBA5A26}" type="presParOf" srcId="{F807EE75-8F64-437E-94F8-9DD2059E893F}" destId="{DA24C296-53E1-4374-948F-11A737D48ECD}" srcOrd="1" destOrd="0" presId="urn:microsoft.com/office/officeart/2005/8/layout/radial5"/>
    <dgm:cxn modelId="{7252C907-A6A9-442A-9E99-267A3DA94FDB}" type="presParOf" srcId="{DA24C296-53E1-4374-948F-11A737D48ECD}" destId="{F520DEB8-B2E3-49C7-8CF2-C3BCA37F691E}" srcOrd="0" destOrd="0" presId="urn:microsoft.com/office/officeart/2005/8/layout/radial5"/>
    <dgm:cxn modelId="{28AE6725-DC48-4C9C-AA06-01A9E12D44F1}" type="presParOf" srcId="{F807EE75-8F64-437E-94F8-9DD2059E893F}" destId="{00F7ECF1-21EB-47FB-8F38-264278434058}" srcOrd="2" destOrd="0" presId="urn:microsoft.com/office/officeart/2005/8/layout/radial5"/>
    <dgm:cxn modelId="{3F2A6579-D77E-4440-8753-F7BEC099F187}" type="presParOf" srcId="{F807EE75-8F64-437E-94F8-9DD2059E893F}" destId="{2BF33DAE-487D-451B-85F0-204CDD987279}" srcOrd="3" destOrd="0" presId="urn:microsoft.com/office/officeart/2005/8/layout/radial5"/>
    <dgm:cxn modelId="{C44E8B26-C6D6-42FD-AC42-7294B2F4EE5D}" type="presParOf" srcId="{2BF33DAE-487D-451B-85F0-204CDD987279}" destId="{D4DBEC43-F9AE-40B7-A826-643C98CB4278}" srcOrd="0" destOrd="0" presId="urn:microsoft.com/office/officeart/2005/8/layout/radial5"/>
    <dgm:cxn modelId="{B382D1DB-D143-4B8E-82ED-C72AFF198EB8}" type="presParOf" srcId="{F807EE75-8F64-437E-94F8-9DD2059E893F}" destId="{D7E3B206-E5DB-4BA7-AE95-4B9BA8833128}" srcOrd="4" destOrd="0" presId="urn:microsoft.com/office/officeart/2005/8/layout/radial5"/>
    <dgm:cxn modelId="{713ED42F-6342-4B7E-A68D-05F3E00FD433}" type="presParOf" srcId="{F807EE75-8F64-437E-94F8-9DD2059E893F}" destId="{5FB66A80-F2F6-4922-9075-6F54B159C438}" srcOrd="5" destOrd="0" presId="urn:microsoft.com/office/officeart/2005/8/layout/radial5"/>
    <dgm:cxn modelId="{9FAD70E1-8976-4B81-AA71-1206F8C72570}" type="presParOf" srcId="{5FB66A80-F2F6-4922-9075-6F54B159C438}" destId="{C747BBA3-92B2-432B-8DC8-89925299DE14}" srcOrd="0" destOrd="0" presId="urn:microsoft.com/office/officeart/2005/8/layout/radial5"/>
    <dgm:cxn modelId="{F9F3859A-7A46-4B23-B4CD-350220772232}" type="presParOf" srcId="{F807EE75-8F64-437E-94F8-9DD2059E893F}" destId="{EBF5073A-BC7B-4EC3-BFD0-3F3277521742}" srcOrd="6" destOrd="0" presId="urn:microsoft.com/office/officeart/2005/8/layout/radial5"/>
    <dgm:cxn modelId="{BB924253-D939-4123-AF2D-3D9B6821B214}" type="presParOf" srcId="{F807EE75-8F64-437E-94F8-9DD2059E893F}" destId="{6963A969-445F-4410-882B-664C66BEACED}" srcOrd="7" destOrd="0" presId="urn:microsoft.com/office/officeart/2005/8/layout/radial5"/>
    <dgm:cxn modelId="{8E971A57-15E6-46D9-AACF-E3DD77EA3FF7}" type="presParOf" srcId="{6963A969-445F-4410-882B-664C66BEACED}" destId="{6D4F953C-E552-4B22-9B51-C2ADDF65DBF8}" srcOrd="0" destOrd="0" presId="urn:microsoft.com/office/officeart/2005/8/layout/radial5"/>
    <dgm:cxn modelId="{064E2F0E-5411-493A-9D20-2346C26A0726}" type="presParOf" srcId="{F807EE75-8F64-437E-94F8-9DD2059E893F}" destId="{0063BEA0-234C-4F38-A9BB-1EC8E079F70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38C9E7-5480-482C-AC4A-1C6ADA64767A}">
      <dsp:nvSpPr>
        <dsp:cNvPr id="0" name=""/>
        <dsp:cNvSpPr/>
      </dsp:nvSpPr>
      <dsp:spPr>
        <a:xfrm>
          <a:off x="2982591" y="1357058"/>
          <a:ext cx="2874645" cy="26773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</a:rPr>
            <a:t>Музыкальный руководитель</a:t>
          </a:r>
          <a:endParaRPr lang="ru-RU" sz="2200" b="1" kern="1200" dirty="0">
            <a:solidFill>
              <a:srgbClr val="C00000"/>
            </a:solidFill>
          </a:endParaRPr>
        </a:p>
      </dsp:txBody>
      <dsp:txXfrm>
        <a:off x="2982591" y="1357058"/>
        <a:ext cx="2874645" cy="2677341"/>
      </dsp:txXfrm>
    </dsp:sp>
    <dsp:sp modelId="{DA24C296-53E1-4374-948F-11A737D48ECD}">
      <dsp:nvSpPr>
        <dsp:cNvPr id="0" name=""/>
        <dsp:cNvSpPr/>
      </dsp:nvSpPr>
      <dsp:spPr>
        <a:xfrm rot="16200000">
          <a:off x="4366321" y="1021056"/>
          <a:ext cx="107184" cy="475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6200000">
        <a:off x="4366321" y="1021056"/>
        <a:ext cx="107184" cy="475835"/>
      </dsp:txXfrm>
    </dsp:sp>
    <dsp:sp modelId="{00F7ECF1-21EB-47FB-8F38-264278434058}">
      <dsp:nvSpPr>
        <dsp:cNvPr id="0" name=""/>
        <dsp:cNvSpPr/>
      </dsp:nvSpPr>
      <dsp:spPr>
        <a:xfrm>
          <a:off x="1979531" y="143476"/>
          <a:ext cx="4880766" cy="10113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Непосредственная работа с детьми (вовлечение в дополнительную музыкальную деятельность)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1979531" y="143476"/>
        <a:ext cx="4880766" cy="1011345"/>
      </dsp:txXfrm>
    </dsp:sp>
    <dsp:sp modelId="{2BF33DAE-487D-451B-85F0-204CDD987279}">
      <dsp:nvSpPr>
        <dsp:cNvPr id="0" name=""/>
        <dsp:cNvSpPr/>
      </dsp:nvSpPr>
      <dsp:spPr>
        <a:xfrm rot="178933">
          <a:off x="5991860" y="2548318"/>
          <a:ext cx="330710" cy="475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78933">
        <a:off x="5991860" y="2548318"/>
        <a:ext cx="330710" cy="475835"/>
      </dsp:txXfrm>
    </dsp:sp>
    <dsp:sp modelId="{D7E3B206-E5DB-4BA7-AE95-4B9BA8833128}">
      <dsp:nvSpPr>
        <dsp:cNvPr id="0" name=""/>
        <dsp:cNvSpPr/>
      </dsp:nvSpPr>
      <dsp:spPr>
        <a:xfrm>
          <a:off x="6476258" y="1711937"/>
          <a:ext cx="2452733" cy="2309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</a:rPr>
            <a:t>Сотрудничество с родителями (консультации, организация выставок, участие в конкурсах)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6476258" y="1711937"/>
        <a:ext cx="2452733" cy="2309619"/>
      </dsp:txXfrm>
    </dsp:sp>
    <dsp:sp modelId="{5FB66A80-F2F6-4922-9075-6F54B159C438}">
      <dsp:nvSpPr>
        <dsp:cNvPr id="0" name=""/>
        <dsp:cNvSpPr/>
      </dsp:nvSpPr>
      <dsp:spPr>
        <a:xfrm rot="5362686">
          <a:off x="4359830" y="3935731"/>
          <a:ext cx="152252" cy="475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362686">
        <a:off x="4359830" y="3935731"/>
        <a:ext cx="152252" cy="475835"/>
      </dsp:txXfrm>
    </dsp:sp>
    <dsp:sp modelId="{EBF5073A-BC7B-4EC3-BFD0-3F3277521742}">
      <dsp:nvSpPr>
        <dsp:cNvPr id="0" name=""/>
        <dsp:cNvSpPr/>
      </dsp:nvSpPr>
      <dsp:spPr>
        <a:xfrm>
          <a:off x="2195447" y="4321581"/>
          <a:ext cx="4493842" cy="8856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50000"/>
                </a:schemeClr>
              </a:solidFill>
            </a:rPr>
            <a:t>Сотрудничество с социумом (участие в конкурсах, экскурсии в ДШИ, ГДК,ЦДТ)</a:t>
          </a:r>
          <a:endParaRPr lang="ru-RU" sz="16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195447" y="4321581"/>
        <a:ext cx="4493842" cy="885613"/>
      </dsp:txXfrm>
    </dsp:sp>
    <dsp:sp modelId="{6963A969-445F-4410-882B-664C66BEACED}">
      <dsp:nvSpPr>
        <dsp:cNvPr id="0" name=""/>
        <dsp:cNvSpPr/>
      </dsp:nvSpPr>
      <dsp:spPr>
        <a:xfrm rot="10713218">
          <a:off x="2451262" y="2502772"/>
          <a:ext cx="375923" cy="475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713218">
        <a:off x="2451262" y="2502772"/>
        <a:ext cx="375923" cy="475835"/>
      </dsp:txXfrm>
    </dsp:sp>
    <dsp:sp modelId="{0063BEA0-234C-4F38-A9BB-1EC8E079F70D}">
      <dsp:nvSpPr>
        <dsp:cNvPr id="0" name=""/>
        <dsp:cNvSpPr/>
      </dsp:nvSpPr>
      <dsp:spPr>
        <a:xfrm>
          <a:off x="0" y="1623805"/>
          <a:ext cx="2274407" cy="2309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8000"/>
              </a:solidFill>
            </a:rPr>
            <a:t>Сотрудничество с педагогами </a:t>
          </a:r>
          <a:r>
            <a:rPr lang="ru-RU" sz="1600" b="1" kern="1200" dirty="0" smtClean="0">
              <a:solidFill>
                <a:srgbClr val="008000"/>
              </a:solidFill>
            </a:rPr>
            <a:t>(организация занятий, </a:t>
          </a:r>
          <a:r>
            <a:rPr lang="ru-RU" sz="1600" b="1" kern="1200" dirty="0" smtClean="0">
              <a:solidFill>
                <a:srgbClr val="008000"/>
              </a:solidFill>
            </a:rPr>
            <a:t>консультаций)</a:t>
          </a:r>
          <a:endParaRPr lang="ru-RU" sz="1800" b="1" kern="1200" dirty="0">
            <a:solidFill>
              <a:srgbClr val="008000"/>
            </a:solidFill>
          </a:endParaRPr>
        </a:p>
      </dsp:txBody>
      <dsp:txXfrm>
        <a:off x="0" y="1623805"/>
        <a:ext cx="2274407" cy="2309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Саидова</a:t>
            </a:r>
            <a:r>
              <a:rPr lang="ru-RU" b="1" dirty="0" smtClean="0">
                <a:solidFill>
                  <a:srgbClr val="7030A0"/>
                </a:solidFill>
              </a:rPr>
              <a:t> Екатерина Викторовна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24936" cy="3474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МАСТЕР-КЛАСС</a:t>
            </a:r>
          </a:p>
          <a:p>
            <a:pPr marL="0" indent="0" algn="ctr">
              <a:buNone/>
            </a:pP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«Музыкальное воспитание детей через организацию кружковой деятельности для </a:t>
            </a:r>
            <a:r>
              <a:rPr lang="ru-RU" sz="3200" b="1" dirty="0">
                <a:solidFill>
                  <a:srgbClr val="FF0000"/>
                </a:solidFill>
              </a:rPr>
              <a:t>детей дошкольного возраста в составе ансамбля «Огонек»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162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Развитие детей в театрализованной деятельности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E:\конкурс Катя\DSC009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1484784"/>
            <a:ext cx="3826668" cy="2869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конкурс Катя\IMG-20210519-WA0015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8" r="29215"/>
          <a:stretch/>
        </p:blipFill>
        <p:spPr bwMode="auto">
          <a:xfrm>
            <a:off x="4572000" y="2348880"/>
            <a:ext cx="4192610" cy="3685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4581128"/>
            <a:ext cx="4392489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90000" lnSpcReduction="20000"/>
          </a:bodyPr>
          <a:lstStyle/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СПАСИБО </a:t>
            </a:r>
          </a:p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lang="ru-RU" sz="4600" b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600" b="1" dirty="0" smtClean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  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 ВНИМАНИЕ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47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4156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Музыкальное воспитание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направлено на: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229600" cy="233285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Формирование нравственного поведения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Развитие навыков культуры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Развитие познавательных процессов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</a:endParaRP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Развитие 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</a:rPr>
              <a:t>эмоционально –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</a:rPr>
              <a:t>волевой сферы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501008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Мною разработана дополнительная программа развития детей дошкольного возраста, которая входит в ООП МКДОУ «Детский сад «Кристаллик»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</a:rPr>
              <a:t>г.Игарки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(ООП ДО на 2021-2022 учебный год, Приложение 9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r>
              <a:rPr lang="ru-RU" dirty="0" smtClean="0"/>
              <a:t>Программа содержит этнографический и музыкальный материал и направлена на интенсивное усвоение фольклорных традиций, рассчитана на два года обучения и предназначена для детей 5-7 лет.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90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140968"/>
            <a:ext cx="8712968" cy="3096344"/>
          </a:xfrm>
        </p:spPr>
        <p:txBody>
          <a:bodyPr/>
          <a:lstStyle/>
          <a:p>
            <a:pPr algn="just"/>
            <a:r>
              <a:rPr lang="ru-RU" sz="3200" dirty="0">
                <a:solidFill>
                  <a:srgbClr val="336600"/>
                </a:solidFill>
              </a:rPr>
              <a:t>КРУЖОК </a:t>
            </a:r>
            <a:r>
              <a:rPr lang="ru-RU" sz="2400" dirty="0" smtClean="0">
                <a:solidFill>
                  <a:srgbClr val="336600"/>
                </a:solidFill>
              </a:rPr>
              <a:t>или </a:t>
            </a:r>
            <a:r>
              <a:rPr lang="ru-RU" sz="3200" dirty="0" smtClean="0">
                <a:solidFill>
                  <a:srgbClr val="336600"/>
                </a:solidFill>
              </a:rPr>
              <a:t>ТВОРЧЕСКОЕ ОБЪЕДИНЕНИЕ</a:t>
            </a:r>
            <a:r>
              <a:rPr lang="ru-RU" sz="2400" dirty="0" smtClean="0">
                <a:solidFill>
                  <a:srgbClr val="336600"/>
                </a:solidFill>
              </a:rPr>
              <a:t>– </a:t>
            </a:r>
            <a:r>
              <a:rPr lang="ru-RU" sz="2400" dirty="0">
                <a:solidFill>
                  <a:srgbClr val="FF0000"/>
                </a:solidFill>
              </a:rPr>
              <a:t>это неформальное, свободное объединение детей в группу для занятий, на основе их общего интереса, строящихся на дополнительном материале к задачам Программы воспитания и обучения в детском саду под руководством взрослого (</a:t>
            </a:r>
            <a:r>
              <a:rPr lang="ru-RU" sz="2400" dirty="0" smtClean="0">
                <a:solidFill>
                  <a:srgbClr val="FF0000"/>
                </a:solidFill>
              </a:rPr>
              <a:t>педагога)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712968" cy="21214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Востребованность и актуальность данного кружка продиктована острой необходимостью воспитания цельной, жизнеспособной, творческой и нравственно здоровой личности, защиты и развития духовности дошкольника.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2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just" eaLnBrk="0" hangingPunct="0"/>
            <a:r>
              <a:rPr lang="ru-RU" sz="2000" dirty="0">
                <a:solidFill>
                  <a:srgbClr val="336600"/>
                </a:solidFill>
              </a:rPr>
              <a:t>Работа кружка строится на материале, превышающем содержание </a:t>
            </a:r>
            <a:r>
              <a:rPr lang="ru-RU" sz="2000" dirty="0" smtClean="0">
                <a:solidFill>
                  <a:srgbClr val="336600"/>
                </a:solidFill>
              </a:rPr>
              <a:t>государственного </a:t>
            </a:r>
            <a:r>
              <a:rPr lang="ru-RU" sz="2000" dirty="0">
                <a:solidFill>
                  <a:srgbClr val="336600"/>
                </a:solidFill>
              </a:rPr>
              <a:t>стандарта дошкольного образования. Таким образом, кружковая работа в ДОУ относится к дополнительному образованию детей.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700808"/>
            <a:ext cx="8928992" cy="4896544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ru-RU" sz="3800" b="1" u="sng" dirty="0" smtClean="0">
                <a:solidFill>
                  <a:schemeClr val="bg2">
                    <a:lumMod val="25000"/>
                  </a:schemeClr>
                </a:solidFill>
              </a:rPr>
              <a:t>Кружок </a:t>
            </a:r>
            <a:r>
              <a:rPr lang="ru-RU" sz="3800" b="1" u="sng" dirty="0">
                <a:solidFill>
                  <a:schemeClr val="bg2">
                    <a:lumMod val="25000"/>
                  </a:schemeClr>
                </a:solidFill>
              </a:rPr>
              <a:t>в детском саду </a:t>
            </a:r>
            <a:r>
              <a:rPr lang="ru-RU" sz="3800" b="1" u="sng" dirty="0" smtClean="0">
                <a:solidFill>
                  <a:schemeClr val="bg2">
                    <a:lumMod val="25000"/>
                  </a:schemeClr>
                </a:solidFill>
              </a:rPr>
              <a:t>выполняет </a:t>
            </a:r>
            <a:r>
              <a:rPr lang="ru-RU" sz="3800" b="1" u="sng" dirty="0">
                <a:solidFill>
                  <a:schemeClr val="bg2">
                    <a:lumMod val="25000"/>
                  </a:schemeClr>
                </a:solidFill>
              </a:rPr>
              <a:t>несколько функций:</a:t>
            </a:r>
          </a:p>
          <a:p>
            <a:pPr algn="just">
              <a:buFontTx/>
              <a:buChar char="-"/>
              <a:defRPr/>
            </a:pP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Образовательную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– каждый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воспитанник ОУ имеет возможность удовлетворить (или развить) свои 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познавательные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потребности, получить дополнительное развитие умений, навыков в интересующем его виде деятельности;</a:t>
            </a:r>
          </a:p>
          <a:p>
            <a:pPr>
              <a:buFontTx/>
              <a:buChar char="-"/>
              <a:defRPr/>
            </a:pPr>
            <a:endParaRPr lang="ru-RU" sz="26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Tx/>
              <a:buChar char="-"/>
              <a:defRPr/>
            </a:pP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 Социально-адаптированную – занятия в кружках позволяют воспитанникам получить социально значимый опыт деятельности и взаимодействия, научиться </a:t>
            </a:r>
            <a:r>
              <a:rPr lang="ru-RU" sz="2600" b="1" dirty="0" err="1" smtClean="0">
                <a:solidFill>
                  <a:schemeClr val="bg2">
                    <a:lumMod val="25000"/>
                  </a:schemeClr>
                </a:solidFill>
              </a:rPr>
              <a:t>самоутверждаться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социально одобряемыми способами;</a:t>
            </a:r>
          </a:p>
          <a:p>
            <a:pPr>
              <a:buFontTx/>
              <a:buChar char="-"/>
              <a:defRPr/>
            </a:pPr>
            <a:endParaRPr lang="ru-RU" sz="26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Tx/>
              <a:buChar char="-"/>
              <a:defRPr/>
            </a:pP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Коррекционно-развивающую - позволяет 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развивать интеллектуальные, творческие и физические способности каждого ребенка, а так же подкорректировать некоторые отклонения в его развитии; </a:t>
            </a:r>
          </a:p>
          <a:p>
            <a:pPr>
              <a:buFontTx/>
              <a:buChar char="-"/>
              <a:defRPr/>
            </a:pPr>
            <a:endParaRPr lang="ru-RU" sz="26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Tx/>
              <a:buChar char="-"/>
              <a:defRPr/>
            </a:pP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Воспитательную – развитие социально значимых качеств личности, формирование коммуникативных навыков;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5232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14300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</a:rPr>
              <a:t>Взаимодействие музыкального руководителя с педагогами и социумом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565536258"/>
              </p:ext>
            </p:extLst>
          </p:nvPr>
        </p:nvGraphicFramePr>
        <p:xfrm>
          <a:off x="107504" y="1412776"/>
          <a:ext cx="89289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8844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Реализация индивидуального подхода в ходе кружковой работы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конкурс Катя\IMG_20220203_093815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03"/>
          <a:stretch/>
        </p:blipFill>
        <p:spPr bwMode="auto">
          <a:xfrm rot="5400000">
            <a:off x="32939" y="2506131"/>
            <a:ext cx="4243003" cy="2509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конкурс Катя\IMG_20220203_093600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98"/>
          <a:stretch/>
        </p:blipFill>
        <p:spPr bwMode="auto">
          <a:xfrm>
            <a:off x="3851920" y="2996952"/>
            <a:ext cx="4845548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410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Развитие певческих навыков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E:\конкурс Катя\1643336567883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8" t="12385"/>
          <a:stretch/>
        </p:blipFill>
        <p:spPr bwMode="auto">
          <a:xfrm>
            <a:off x="179512" y="1412776"/>
            <a:ext cx="4944698" cy="2578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конкурс Катя\IMG_20220203_093541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25" t="6568"/>
          <a:stretch/>
        </p:blipFill>
        <p:spPr bwMode="auto">
          <a:xfrm>
            <a:off x="3491880" y="3861048"/>
            <a:ext cx="5488308" cy="2680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749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512511" cy="11430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О</a:t>
            </a:r>
            <a:r>
              <a:rPr lang="ru-RU" dirty="0" smtClean="0">
                <a:solidFill>
                  <a:srgbClr val="7030A0"/>
                </a:solidFill>
              </a:rPr>
              <a:t>своение искусства танца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E:\конкурс Катя\IMG_20220203_093459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39" r="14912"/>
          <a:stretch/>
        </p:blipFill>
        <p:spPr bwMode="auto">
          <a:xfrm>
            <a:off x="755576" y="1916832"/>
            <a:ext cx="4749055" cy="2807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конкурс Катя\IMG_20220203_093756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55" r="10172"/>
          <a:stretch/>
        </p:blipFill>
        <p:spPr bwMode="auto">
          <a:xfrm rot="5400000">
            <a:off x="5082941" y="2990067"/>
            <a:ext cx="3914863" cy="2488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6406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696744" cy="1440160"/>
          </a:xfrm>
        </p:spPr>
        <p:txBody>
          <a:bodyPr/>
          <a:lstStyle/>
          <a:p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Патриотическое воспитание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E:\конкурс Катя\DSC017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конкурс Катя\IMG-20210519-WA0075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95" r="17899"/>
          <a:stretch/>
        </p:blipFill>
        <p:spPr bwMode="auto">
          <a:xfrm>
            <a:off x="4788024" y="3284984"/>
            <a:ext cx="3708801" cy="303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051327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</TotalTime>
  <Words>365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Саидова Екатерина Викторовна</vt:lpstr>
      <vt:lpstr>Музыкальное воспитание направлено на:</vt:lpstr>
      <vt:lpstr>КРУЖОК или ТВОРЧЕСКОЕ ОБЪЕДИНЕНИЕ– это неформальное, свободное объединение детей в группу для занятий, на основе их общего интереса, строящихся на дополнительном материале к задачам Программы воспитания и обучения в детском саду под руководством взрослого (педагога)</vt:lpstr>
      <vt:lpstr>Работа кружка строится на материале, превышающем содержание государственного стандарта дошкольного образования. Таким образом, кружковая работа в ДОУ относится к дополнительному образованию детей.</vt:lpstr>
      <vt:lpstr>Взаимодействие музыкального руководителя с педагогами и социумом</vt:lpstr>
      <vt:lpstr>Реализация индивидуального подхода в ходе кружковой работы</vt:lpstr>
      <vt:lpstr>Развитие певческих навыков</vt:lpstr>
      <vt:lpstr>Освоение искусства танца</vt:lpstr>
      <vt:lpstr>Патриотическое воспитание</vt:lpstr>
      <vt:lpstr>Развитие детей в театрализованной 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Саидова Екатерина Викторовна</dc:title>
  <dc:creator>логопед ДС Кристалл</dc:creator>
  <cp:lastModifiedBy>Администратор</cp:lastModifiedBy>
  <cp:revision>7</cp:revision>
  <dcterms:created xsi:type="dcterms:W3CDTF">2022-02-03T06:28:46Z</dcterms:created>
  <dcterms:modified xsi:type="dcterms:W3CDTF">2022-02-03T04:38:19Z</dcterms:modified>
</cp:coreProperties>
</file>