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8D6F6865-6494-4339-A067-7087424BF839}" type="datetimeFigureOut">
              <a:rPr lang="ru-RU" smtClean="0"/>
              <a:t>28.09.2022</a:t>
            </a:fld>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AE573DD-9029-4D89-859B-6A80BDD70452}" type="slidenum">
              <a:rPr lang="ru-RU" smtClean="0"/>
              <a:t>‹#›</a:t>
            </a:fld>
            <a:endParaRPr lang="ru-RU"/>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5717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D6F6865-6494-4339-A067-7087424BF839}"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E573DD-9029-4D89-859B-6A80BDD70452}" type="slidenum">
              <a:rPr lang="ru-RU" smtClean="0"/>
              <a:t>‹#›</a:t>
            </a:fld>
            <a:endParaRPr lang="ru-RU"/>
          </a:p>
        </p:txBody>
      </p:sp>
    </p:spTree>
    <p:extLst>
      <p:ext uri="{BB962C8B-B14F-4D97-AF65-F5344CB8AC3E}">
        <p14:creationId xmlns:p14="http://schemas.microsoft.com/office/powerpoint/2010/main" val="291440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D6F6865-6494-4339-A067-7087424BF839}"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E573DD-9029-4D89-859B-6A80BDD70452}" type="slidenum">
              <a:rPr lang="ru-RU" smtClean="0"/>
              <a:t>‹#›</a:t>
            </a:fld>
            <a:endParaRPr lang="ru-RU"/>
          </a:p>
        </p:txBody>
      </p:sp>
    </p:spTree>
    <p:extLst>
      <p:ext uri="{BB962C8B-B14F-4D97-AF65-F5344CB8AC3E}">
        <p14:creationId xmlns:p14="http://schemas.microsoft.com/office/powerpoint/2010/main" val="406139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D6F6865-6494-4339-A067-7087424BF839}"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E573DD-9029-4D89-859B-6A80BDD70452}" type="slidenum">
              <a:rPr lang="ru-RU" smtClean="0"/>
              <a:t>‹#›</a:t>
            </a:fld>
            <a:endParaRPr lang="ru-RU"/>
          </a:p>
        </p:txBody>
      </p:sp>
    </p:spTree>
    <p:extLst>
      <p:ext uri="{BB962C8B-B14F-4D97-AF65-F5344CB8AC3E}">
        <p14:creationId xmlns:p14="http://schemas.microsoft.com/office/powerpoint/2010/main" val="2145965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D6F6865-6494-4339-A067-7087424BF839}" type="datetimeFigureOut">
              <a:rPr lang="ru-RU" smtClean="0"/>
              <a:t>28.09.2022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E573DD-9029-4D89-859B-6A80BDD70452}" type="slidenum">
              <a:rPr lang="ru-RU" smtClean="0"/>
              <a:t>‹#›</a:t>
            </a:fld>
            <a:endParaRPr lang="ru-R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4712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D6F6865-6494-4339-A067-7087424BF839}" type="datetimeFigureOut">
              <a:rPr lang="ru-RU" smtClean="0"/>
              <a:t>28.09.2022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E573DD-9029-4D89-859B-6A80BDD70452}" type="slidenum">
              <a:rPr lang="ru-RU" smtClean="0"/>
              <a:t>‹#›</a:t>
            </a:fld>
            <a:endParaRPr lang="ru-RU"/>
          </a:p>
        </p:txBody>
      </p:sp>
    </p:spTree>
    <p:extLst>
      <p:ext uri="{BB962C8B-B14F-4D97-AF65-F5344CB8AC3E}">
        <p14:creationId xmlns:p14="http://schemas.microsoft.com/office/powerpoint/2010/main" val="112500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D6F6865-6494-4339-A067-7087424BF839}" type="datetimeFigureOut">
              <a:rPr lang="ru-RU" smtClean="0"/>
              <a:t>28.09.2022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AE573DD-9029-4D89-859B-6A80BDD70452}" type="slidenum">
              <a:rPr lang="ru-RU" smtClean="0"/>
              <a:t>‹#›</a:t>
            </a:fld>
            <a:endParaRPr lang="ru-RU"/>
          </a:p>
        </p:txBody>
      </p:sp>
    </p:spTree>
    <p:extLst>
      <p:ext uri="{BB962C8B-B14F-4D97-AF65-F5344CB8AC3E}">
        <p14:creationId xmlns:p14="http://schemas.microsoft.com/office/powerpoint/2010/main" val="746635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D6F6865-6494-4339-A067-7087424BF839}" type="datetimeFigureOut">
              <a:rPr lang="ru-RU" smtClean="0"/>
              <a:t>28.09.2022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AE573DD-9029-4D89-859B-6A80BDD70452}" type="slidenum">
              <a:rPr lang="ru-RU" smtClean="0"/>
              <a:t>‹#›</a:t>
            </a:fld>
            <a:endParaRPr lang="ru-RU"/>
          </a:p>
        </p:txBody>
      </p:sp>
    </p:spTree>
    <p:extLst>
      <p:ext uri="{BB962C8B-B14F-4D97-AF65-F5344CB8AC3E}">
        <p14:creationId xmlns:p14="http://schemas.microsoft.com/office/powerpoint/2010/main" val="3675066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6F6865-6494-4339-A067-7087424BF839}" type="datetimeFigureOut">
              <a:rPr lang="ru-RU" smtClean="0"/>
              <a:t>28.09.2022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AE573DD-9029-4D89-859B-6A80BDD70452}" type="slidenum">
              <a:rPr lang="ru-RU" smtClean="0"/>
              <a:t>‹#›</a:t>
            </a:fld>
            <a:endParaRPr lang="ru-RU"/>
          </a:p>
        </p:txBody>
      </p:sp>
    </p:spTree>
    <p:extLst>
      <p:ext uri="{BB962C8B-B14F-4D97-AF65-F5344CB8AC3E}">
        <p14:creationId xmlns:p14="http://schemas.microsoft.com/office/powerpoint/2010/main" val="916664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D6F6865-6494-4339-A067-7087424BF839}" type="datetimeFigureOut">
              <a:rPr lang="ru-RU" smtClean="0"/>
              <a:t>28.09.2022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E573DD-9029-4D89-859B-6A80BDD70452}" type="slidenum">
              <a:rPr lang="ru-RU" smtClean="0"/>
              <a:t>‹#›</a:t>
            </a:fld>
            <a:endParaRPr lang="ru-RU"/>
          </a:p>
        </p:txBody>
      </p:sp>
    </p:spTree>
    <p:extLst>
      <p:ext uri="{BB962C8B-B14F-4D97-AF65-F5344CB8AC3E}">
        <p14:creationId xmlns:p14="http://schemas.microsoft.com/office/powerpoint/2010/main" val="960393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D6F6865-6494-4339-A067-7087424BF839}" type="datetimeFigureOut">
              <a:rPr lang="ru-RU" smtClean="0"/>
              <a:t>28.09.2022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E573DD-9029-4D89-859B-6A80BDD70452}" type="slidenum">
              <a:rPr lang="ru-RU" smtClean="0"/>
              <a:t>‹#›</a:t>
            </a:fld>
            <a:endParaRPr lang="ru-RU"/>
          </a:p>
        </p:txBody>
      </p:sp>
    </p:spTree>
    <p:extLst>
      <p:ext uri="{BB962C8B-B14F-4D97-AF65-F5344CB8AC3E}">
        <p14:creationId xmlns:p14="http://schemas.microsoft.com/office/powerpoint/2010/main" val="346000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8D6F6865-6494-4339-A067-7087424BF839}" type="datetimeFigureOut">
              <a:rPr lang="ru-RU" smtClean="0"/>
              <a:t>28.09.2022</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1AE573DD-9029-4D89-859B-6A80BDD70452}" type="slidenum">
              <a:rPr lang="ru-RU" smtClean="0"/>
              <a:t>‹#›</a:t>
            </a:fld>
            <a:endParaRPr lang="ru-RU"/>
          </a:p>
        </p:txBody>
      </p:sp>
    </p:spTree>
    <p:extLst>
      <p:ext uri="{BB962C8B-B14F-4D97-AF65-F5344CB8AC3E}">
        <p14:creationId xmlns:p14="http://schemas.microsoft.com/office/powerpoint/2010/main" val="34698204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solidFill>
                  <a:srgbClr val="FF0000"/>
                </a:solidFill>
              </a:rPr>
              <a:t>МУЗЫКАЛЬНО-РИТМИЧЕСКИЕ ИГРЫ ДЛЯ ДЕТЕЙ С ОСОБЫМИ ВОЗМОЖНОСТЯМИ ЗДОРОВЬЯ</a:t>
            </a:r>
            <a:endParaRPr lang="ru-RU" dirty="0">
              <a:solidFill>
                <a:srgbClr val="FF0000"/>
              </a:solidFill>
            </a:endParaRPr>
          </a:p>
        </p:txBody>
      </p:sp>
      <p:sp>
        <p:nvSpPr>
          <p:cNvPr id="3" name="Объект 2"/>
          <p:cNvSpPr>
            <a:spLocks noGrp="1"/>
          </p:cNvSpPr>
          <p:nvPr>
            <p:ph idx="1"/>
          </p:nvPr>
        </p:nvSpPr>
        <p:spPr>
          <a:xfrm>
            <a:off x="1143000" y="3077308"/>
            <a:ext cx="9872871" cy="3018692"/>
          </a:xfrm>
        </p:spPr>
        <p:txBody>
          <a:bodyPr/>
          <a:lstStyle/>
          <a:p>
            <a:pPr marL="45720" indent="0" algn="r">
              <a:buNone/>
            </a:pPr>
            <a:r>
              <a:rPr lang="ru-RU" b="1" dirty="0" smtClean="0">
                <a:solidFill>
                  <a:srgbClr val="7030A0"/>
                </a:solidFill>
              </a:rPr>
              <a:t>Музыкальный руководитель МКДОУ</a:t>
            </a:r>
          </a:p>
          <a:p>
            <a:pPr marL="45720" indent="0" algn="r">
              <a:buNone/>
            </a:pPr>
            <a:r>
              <a:rPr lang="ru-RU" b="1" dirty="0" smtClean="0">
                <a:solidFill>
                  <a:srgbClr val="7030A0"/>
                </a:solidFill>
              </a:rPr>
              <a:t>Детский сад «Кристаллик»</a:t>
            </a:r>
          </a:p>
          <a:p>
            <a:pPr marL="45720" indent="0" algn="r">
              <a:buNone/>
            </a:pPr>
            <a:r>
              <a:rPr lang="ru-RU" b="1" dirty="0" err="1" smtClean="0">
                <a:solidFill>
                  <a:srgbClr val="7030A0"/>
                </a:solidFill>
              </a:rPr>
              <a:t>Саидова</a:t>
            </a:r>
            <a:r>
              <a:rPr lang="ru-RU" b="1" dirty="0" smtClean="0">
                <a:solidFill>
                  <a:srgbClr val="7030A0"/>
                </a:solidFill>
              </a:rPr>
              <a:t> </a:t>
            </a:r>
            <a:r>
              <a:rPr lang="ru-RU" b="1" dirty="0">
                <a:solidFill>
                  <a:srgbClr val="7030A0"/>
                </a:solidFill>
              </a:rPr>
              <a:t>Е</a:t>
            </a:r>
            <a:r>
              <a:rPr lang="ru-RU" b="1" dirty="0" smtClean="0">
                <a:solidFill>
                  <a:srgbClr val="7030A0"/>
                </a:solidFill>
              </a:rPr>
              <a:t>катерина Викторовна</a:t>
            </a:r>
          </a:p>
          <a:p>
            <a:pPr marL="45720" indent="0" algn="r">
              <a:buNone/>
            </a:pPr>
            <a:endParaRPr lang="ru-RU" b="1" dirty="0">
              <a:solidFill>
                <a:srgbClr val="7030A0"/>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466" y="2414594"/>
            <a:ext cx="5292969" cy="3526441"/>
          </a:xfrm>
          <a:prstGeom prst="rect">
            <a:avLst/>
          </a:prstGeom>
        </p:spPr>
      </p:pic>
    </p:spTree>
    <p:extLst>
      <p:ext uri="{BB962C8B-B14F-4D97-AF65-F5344CB8AC3E}">
        <p14:creationId xmlns:p14="http://schemas.microsoft.com/office/powerpoint/2010/main" val="2702415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7030A0"/>
                </a:solidFill>
              </a:rPr>
              <a:t>Игра «Дорожка»</a:t>
            </a:r>
            <a:r>
              <a:rPr lang="ru-RU" dirty="0">
                <a:solidFill>
                  <a:srgbClr val="7030A0"/>
                </a:solidFill>
              </a:rPr>
              <a:t/>
            </a:r>
            <a:br>
              <a:rPr lang="ru-RU" dirty="0">
                <a:solidFill>
                  <a:srgbClr val="7030A0"/>
                </a:solidFill>
              </a:rPr>
            </a:br>
            <a:endParaRPr lang="ru-RU" dirty="0">
              <a:solidFill>
                <a:srgbClr val="7030A0"/>
              </a:solidFill>
            </a:endParaRPr>
          </a:p>
        </p:txBody>
      </p:sp>
      <p:sp>
        <p:nvSpPr>
          <p:cNvPr id="3" name="Объект 2"/>
          <p:cNvSpPr>
            <a:spLocks noGrp="1"/>
          </p:cNvSpPr>
          <p:nvPr>
            <p:ph idx="1"/>
          </p:nvPr>
        </p:nvSpPr>
        <p:spPr>
          <a:xfrm>
            <a:off x="1143000" y="1362808"/>
            <a:ext cx="9872871" cy="4733192"/>
          </a:xfrm>
        </p:spPr>
        <p:txBody>
          <a:bodyPr>
            <a:normAutofit fontScale="40000" lnSpcReduction="20000"/>
          </a:bodyPr>
          <a:lstStyle/>
          <a:p>
            <a:pPr marL="45720" indent="0">
              <a:buNone/>
            </a:pPr>
            <a:r>
              <a:rPr lang="ru-RU" sz="3600" b="1" u="sng" dirty="0" smtClean="0">
                <a:solidFill>
                  <a:srgbClr val="C00000"/>
                </a:solidFill>
              </a:rPr>
              <a:t>Цель</a:t>
            </a:r>
            <a:r>
              <a:rPr lang="ru-RU" sz="3600" b="1" u="sng" dirty="0">
                <a:solidFill>
                  <a:srgbClr val="C00000"/>
                </a:solidFill>
              </a:rPr>
              <a:t>:</a:t>
            </a:r>
            <a:r>
              <a:rPr lang="ru-RU" sz="3600" b="1" dirty="0">
                <a:solidFill>
                  <a:srgbClr val="C00000"/>
                </a:solidFill>
              </a:rPr>
              <a:t> учить дошкольников передавать несложный ритмический рисунок на детском музыкальном инструменте.</a:t>
            </a:r>
          </a:p>
          <a:p>
            <a:pPr marL="45720" indent="0">
              <a:buNone/>
            </a:pPr>
            <a:r>
              <a:rPr lang="ru-RU" sz="3600" b="1" u="sng" dirty="0">
                <a:solidFill>
                  <a:srgbClr val="C00000"/>
                </a:solidFill>
              </a:rPr>
              <a:t>Ход игры</a:t>
            </a:r>
            <a:r>
              <a:rPr lang="ru-RU" sz="3600" b="1" dirty="0">
                <a:solidFill>
                  <a:srgbClr val="C00000"/>
                </a:solidFill>
              </a:rPr>
              <a:t>: </a:t>
            </a:r>
            <a:r>
              <a:rPr lang="ru-RU" sz="3600" b="1" dirty="0">
                <a:solidFill>
                  <a:srgbClr val="002060"/>
                </a:solidFill>
              </a:rPr>
              <a:t>дети выбирают себе музыкальные инструменты (бубен, молоточек, барабан), садятся по кругу. В центре круга — ведущий (педагог или ребенок).</a:t>
            </a:r>
          </a:p>
          <a:p>
            <a:pPr marL="45720" indent="0">
              <a:buNone/>
            </a:pPr>
            <a:r>
              <a:rPr lang="ru-RU" sz="3600" b="1" dirty="0">
                <a:solidFill>
                  <a:srgbClr val="002060"/>
                </a:solidFill>
              </a:rPr>
              <a:t>Ведущий. Я гуляю по дорожке (марширует),</a:t>
            </a:r>
          </a:p>
          <a:p>
            <a:pPr marL="45720" indent="0">
              <a:buNone/>
            </a:pPr>
            <a:r>
              <a:rPr lang="ru-RU" sz="3600" b="1" dirty="0">
                <a:solidFill>
                  <a:srgbClr val="002060"/>
                </a:solidFill>
              </a:rPr>
              <a:t>Дети. На своих инструментах выполняют ритм стиха, выделяя сильную долю.</a:t>
            </a:r>
          </a:p>
          <a:p>
            <a:pPr marL="45720" indent="0">
              <a:buNone/>
            </a:pPr>
            <a:r>
              <a:rPr lang="ru-RU" sz="3600" b="1" dirty="0">
                <a:solidFill>
                  <a:srgbClr val="002060"/>
                </a:solidFill>
              </a:rPr>
              <a:t>И мои шагают ножки.        </a:t>
            </a:r>
          </a:p>
          <a:p>
            <a:pPr marL="45720" indent="0">
              <a:buNone/>
            </a:pPr>
            <a:r>
              <a:rPr lang="ru-RU" sz="3600" b="1" dirty="0">
                <a:solidFill>
                  <a:srgbClr val="002060"/>
                </a:solidFill>
              </a:rPr>
              <a:t>А потом, а потом (бежит на месте)</a:t>
            </a:r>
          </a:p>
          <a:p>
            <a:pPr marL="45720" indent="0">
              <a:buNone/>
            </a:pPr>
            <a:r>
              <a:rPr lang="ru-RU" sz="3600" b="1" dirty="0">
                <a:solidFill>
                  <a:srgbClr val="002060"/>
                </a:solidFill>
              </a:rPr>
              <a:t>Все бегом, бегом, бегом.</a:t>
            </a:r>
          </a:p>
          <a:p>
            <a:pPr marL="45720" indent="0">
              <a:buNone/>
            </a:pPr>
            <a:r>
              <a:rPr lang="ru-RU" sz="3600" b="1" dirty="0">
                <a:solidFill>
                  <a:srgbClr val="002060"/>
                </a:solidFill>
              </a:rPr>
              <a:t>Через лужи прыг-скок.</a:t>
            </a:r>
          </a:p>
          <a:p>
            <a:pPr marL="45720" indent="0">
              <a:buNone/>
            </a:pPr>
            <a:r>
              <a:rPr lang="ru-RU" sz="3600" b="1" dirty="0">
                <a:solidFill>
                  <a:srgbClr val="002060"/>
                </a:solidFill>
              </a:rPr>
              <a:t>Прыг-скок, прыг-скок (прыжки с ноги на ногу).</a:t>
            </a:r>
          </a:p>
          <a:p>
            <a:pPr marL="45720" indent="0">
              <a:buNone/>
            </a:pPr>
            <a:r>
              <a:rPr lang="ru-RU" sz="3600" b="1" dirty="0">
                <a:solidFill>
                  <a:srgbClr val="002060"/>
                </a:solidFill>
              </a:rPr>
              <a:t>А теперь на бугорок,</a:t>
            </a:r>
          </a:p>
          <a:p>
            <a:pPr marL="45720" indent="0">
              <a:buNone/>
            </a:pPr>
            <a:r>
              <a:rPr lang="ru-RU" sz="3600" b="1" dirty="0">
                <a:solidFill>
                  <a:srgbClr val="002060"/>
                </a:solidFill>
              </a:rPr>
              <a:t>Стоп (притоп)</a:t>
            </a:r>
          </a:p>
          <a:p>
            <a:pPr marL="45720" indent="0">
              <a:buNone/>
            </a:pPr>
            <a:r>
              <a:rPr lang="ru-RU" sz="3600" b="1" dirty="0">
                <a:solidFill>
                  <a:srgbClr val="002060"/>
                </a:solidFill>
              </a:rPr>
              <a:t>Надоело мне стоять,</a:t>
            </a:r>
          </a:p>
          <a:p>
            <a:pPr marL="45720" indent="0">
              <a:buNone/>
            </a:pPr>
            <a:r>
              <a:rPr lang="ru-RU" sz="3600" b="1" dirty="0">
                <a:solidFill>
                  <a:srgbClr val="002060"/>
                </a:solidFill>
              </a:rPr>
              <a:t>Лучше буду танцевать (</a:t>
            </a:r>
            <a:r>
              <a:rPr lang="ru-RU" sz="3500" b="1" dirty="0">
                <a:solidFill>
                  <a:srgbClr val="002060"/>
                </a:solidFill>
              </a:rPr>
              <a:t>исполняет простые движения: нога на носок, на пятку, </a:t>
            </a:r>
            <a:r>
              <a:rPr lang="ru-RU" sz="3500" b="1" dirty="0" err="1">
                <a:solidFill>
                  <a:srgbClr val="002060"/>
                </a:solidFill>
              </a:rPr>
              <a:t>ковырялочка</a:t>
            </a:r>
            <a:r>
              <a:rPr lang="ru-RU" sz="3500" b="1" dirty="0">
                <a:solidFill>
                  <a:srgbClr val="002060"/>
                </a:solidFill>
              </a:rPr>
              <a:t> и т.п.).</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0976" y="2382715"/>
            <a:ext cx="2550402" cy="2875524"/>
          </a:xfrm>
          <a:prstGeom prst="rect">
            <a:avLst/>
          </a:prstGeom>
        </p:spPr>
      </p:pic>
    </p:spTree>
    <p:extLst>
      <p:ext uri="{BB962C8B-B14F-4D97-AF65-F5344CB8AC3E}">
        <p14:creationId xmlns:p14="http://schemas.microsoft.com/office/powerpoint/2010/main" val="1441644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7030A0"/>
                </a:solidFill>
              </a:rPr>
              <a:t>Игра «Погуляем»</a:t>
            </a:r>
            <a:r>
              <a:rPr lang="ru-RU" sz="2800" b="1" dirty="0">
                <a:solidFill>
                  <a:srgbClr val="7030A0"/>
                </a:solidFill>
              </a:rPr>
              <a:t/>
            </a:r>
            <a:br>
              <a:rPr lang="ru-RU" sz="2800" b="1" dirty="0">
                <a:solidFill>
                  <a:srgbClr val="7030A0"/>
                </a:solidFill>
              </a:rPr>
            </a:br>
            <a:endParaRPr lang="ru-RU" b="1" dirty="0">
              <a:solidFill>
                <a:srgbClr val="7030A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7586146"/>
              </p:ext>
            </p:extLst>
          </p:nvPr>
        </p:nvGraphicFramePr>
        <p:xfrm>
          <a:off x="5090746" y="2298161"/>
          <a:ext cx="6712133" cy="4053840"/>
        </p:xfrm>
        <a:graphic>
          <a:graphicData uri="http://schemas.openxmlformats.org/drawingml/2006/table">
            <a:tbl>
              <a:tblPr firstRow="1" firstCol="1" bandRow="1">
                <a:tableStyleId>{5C22544A-7EE6-4342-B048-85BDC9FD1C3A}</a:tableStyleId>
              </a:tblPr>
              <a:tblGrid>
                <a:gridCol w="6712133">
                  <a:extLst>
                    <a:ext uri="{9D8B030D-6E8A-4147-A177-3AD203B41FA5}">
                      <a16:colId xmlns:a16="http://schemas.microsoft.com/office/drawing/2014/main" val="2423809144"/>
                    </a:ext>
                  </a:extLst>
                </a:gridCol>
              </a:tblGrid>
              <a:tr h="4038600">
                <a:tc>
                  <a:txBody>
                    <a:bodyPr/>
                    <a:lstStyle/>
                    <a:p>
                      <a:pPr>
                        <a:spcAft>
                          <a:spcPts val="0"/>
                        </a:spcAft>
                      </a:pPr>
                      <a:r>
                        <a:rPr lang="ru-RU" sz="1600" u="sng" dirty="0" smtClean="0">
                          <a:solidFill>
                            <a:srgbClr val="FF0000"/>
                          </a:solidFill>
                          <a:effectLst/>
                        </a:rPr>
                        <a:t>Цель</a:t>
                      </a:r>
                      <a:r>
                        <a:rPr lang="ru-RU" sz="1600" u="sng" dirty="0">
                          <a:solidFill>
                            <a:srgbClr val="FF0000"/>
                          </a:solidFill>
                          <a:effectLst/>
                        </a:rPr>
                        <a:t>:</a:t>
                      </a:r>
                      <a:r>
                        <a:rPr lang="ru-RU" sz="1600" dirty="0">
                          <a:solidFill>
                            <a:srgbClr val="FF0000"/>
                          </a:solidFill>
                          <a:effectLst/>
                        </a:rPr>
                        <a:t> развитие движений, перемещение и перестроение в пространстве в соответствии с ритмом и темпом музыки.</a:t>
                      </a:r>
                      <a:endParaRPr lang="ru-RU" sz="1100" dirty="0">
                        <a:solidFill>
                          <a:srgbClr val="FF0000"/>
                        </a:solidFill>
                        <a:effectLst/>
                      </a:endParaRPr>
                    </a:p>
                    <a:p>
                      <a:pPr>
                        <a:spcAft>
                          <a:spcPts val="0"/>
                        </a:spcAft>
                      </a:pPr>
                      <a:r>
                        <a:rPr lang="ru-RU" sz="1600" u="sng" dirty="0">
                          <a:solidFill>
                            <a:srgbClr val="FF0000"/>
                          </a:solidFill>
                          <a:effectLst/>
                        </a:rPr>
                        <a:t>Ход игры:</a:t>
                      </a:r>
                      <a:r>
                        <a:rPr lang="ru-RU" sz="1600" dirty="0">
                          <a:solidFill>
                            <a:srgbClr val="7030A0"/>
                          </a:solidFill>
                          <a:effectLst/>
                        </a:rPr>
                        <a:t> дети двигаются по залу для музыкальных занятий в разных направлениях.</a:t>
                      </a:r>
                      <a:endParaRPr lang="ru-RU" sz="1100" dirty="0">
                        <a:solidFill>
                          <a:srgbClr val="7030A0"/>
                        </a:solidFill>
                        <a:effectLst/>
                      </a:endParaRPr>
                    </a:p>
                    <a:p>
                      <a:pPr>
                        <a:spcAft>
                          <a:spcPts val="0"/>
                        </a:spcAft>
                      </a:pPr>
                      <a:r>
                        <a:rPr lang="ru-RU" sz="1600" dirty="0">
                          <a:solidFill>
                            <a:srgbClr val="7030A0"/>
                          </a:solidFill>
                          <a:effectLst/>
                        </a:rPr>
                        <a:t>Ведущий. Погуляем, погуляем</a:t>
                      </a:r>
                      <a:endParaRPr lang="ru-RU" sz="1100" dirty="0">
                        <a:solidFill>
                          <a:srgbClr val="7030A0"/>
                        </a:solidFill>
                        <a:effectLst/>
                      </a:endParaRPr>
                    </a:p>
                    <a:p>
                      <a:pPr>
                        <a:spcAft>
                          <a:spcPts val="0"/>
                        </a:spcAft>
                      </a:pPr>
                      <a:r>
                        <a:rPr lang="ru-RU" sz="1600" dirty="0">
                          <a:solidFill>
                            <a:srgbClr val="7030A0"/>
                          </a:solidFill>
                          <a:effectLst/>
                        </a:rPr>
                        <a:t>В садике своем...</a:t>
                      </a:r>
                      <a:endParaRPr lang="ru-RU" sz="1100" dirty="0">
                        <a:solidFill>
                          <a:srgbClr val="7030A0"/>
                        </a:solidFill>
                        <a:effectLst/>
                      </a:endParaRPr>
                    </a:p>
                    <a:p>
                      <a:pPr>
                        <a:spcAft>
                          <a:spcPts val="0"/>
                        </a:spcAft>
                      </a:pPr>
                      <a:r>
                        <a:rPr lang="ru-RU" sz="1600" dirty="0">
                          <a:solidFill>
                            <a:srgbClr val="7030A0"/>
                          </a:solidFill>
                          <a:effectLst/>
                        </a:rPr>
                        <a:t>Дети. Погуляем, погуляем</a:t>
                      </a:r>
                      <a:endParaRPr lang="ru-RU" sz="1100" dirty="0">
                        <a:solidFill>
                          <a:srgbClr val="7030A0"/>
                        </a:solidFill>
                        <a:effectLst/>
                      </a:endParaRPr>
                    </a:p>
                    <a:p>
                      <a:pPr>
                        <a:spcAft>
                          <a:spcPts val="0"/>
                        </a:spcAft>
                      </a:pPr>
                      <a:r>
                        <a:rPr lang="ru-RU" sz="1600" dirty="0">
                          <a:solidFill>
                            <a:srgbClr val="7030A0"/>
                          </a:solidFill>
                          <a:effectLst/>
                        </a:rPr>
                        <a:t>И дружка найдем. (Находят себе пару — дружка.)</a:t>
                      </a:r>
                      <a:endParaRPr lang="ru-RU" sz="1100" dirty="0">
                        <a:solidFill>
                          <a:srgbClr val="7030A0"/>
                        </a:solidFill>
                        <a:effectLst/>
                      </a:endParaRPr>
                    </a:p>
                    <a:p>
                      <a:pPr>
                        <a:spcAft>
                          <a:spcPts val="0"/>
                        </a:spcAft>
                      </a:pPr>
                      <a:r>
                        <a:rPr lang="ru-RU" sz="1600" dirty="0" err="1">
                          <a:solidFill>
                            <a:srgbClr val="7030A0"/>
                          </a:solidFill>
                          <a:effectLst/>
                        </a:rPr>
                        <a:t>По-ка</a:t>
                      </a:r>
                      <a:r>
                        <a:rPr lang="ru-RU" sz="1600" dirty="0">
                          <a:solidFill>
                            <a:srgbClr val="7030A0"/>
                          </a:solidFill>
                          <a:effectLst/>
                        </a:rPr>
                        <a:t>! (Отходят спиной назад на два шага и машут рукой, прощаясь.)</a:t>
                      </a:r>
                      <a:endParaRPr lang="ru-RU" sz="1100" dirty="0">
                        <a:solidFill>
                          <a:srgbClr val="7030A0"/>
                        </a:solidFill>
                        <a:effectLst/>
                      </a:endParaRPr>
                    </a:p>
                    <a:p>
                      <a:pPr>
                        <a:spcAft>
                          <a:spcPts val="0"/>
                        </a:spcAft>
                      </a:pPr>
                      <a:r>
                        <a:rPr lang="ru-RU" sz="1600" dirty="0">
                          <a:solidFill>
                            <a:srgbClr val="7030A0"/>
                          </a:solidFill>
                          <a:effectLst/>
                        </a:rPr>
                        <a:t>Хлоп-хлоп! (Останавливаются друг перед другом и делают два хлопка.)</a:t>
                      </a:r>
                      <a:endParaRPr lang="ru-RU" sz="1100" dirty="0">
                        <a:solidFill>
                          <a:srgbClr val="7030A0"/>
                        </a:solidFill>
                        <a:effectLst/>
                      </a:endParaRPr>
                    </a:p>
                    <a:p>
                      <a:pPr>
                        <a:spcAft>
                          <a:spcPts val="0"/>
                        </a:spcAft>
                      </a:pPr>
                      <a:r>
                        <a:rPr lang="ru-RU" sz="1600" dirty="0">
                          <a:solidFill>
                            <a:srgbClr val="7030A0"/>
                          </a:solidFill>
                          <a:effectLst/>
                        </a:rPr>
                        <a:t>Привет! (Вновь подходят друг к другу, здороваются.)</a:t>
                      </a:r>
                      <a:endParaRPr lang="ru-RU" sz="1100" dirty="0">
                        <a:solidFill>
                          <a:srgbClr val="7030A0"/>
                        </a:solidFill>
                        <a:effectLst/>
                      </a:endParaRPr>
                    </a:p>
                    <a:p>
                      <a:pPr>
                        <a:spcAft>
                          <a:spcPts val="0"/>
                        </a:spcAft>
                      </a:pPr>
                      <a:r>
                        <a:rPr lang="ru-RU" sz="1600" dirty="0" err="1">
                          <a:solidFill>
                            <a:srgbClr val="7030A0"/>
                          </a:solidFill>
                          <a:effectLst/>
                        </a:rPr>
                        <a:t>По-ка</a:t>
                      </a:r>
                      <a:r>
                        <a:rPr lang="ru-RU" sz="1600" dirty="0">
                          <a:solidFill>
                            <a:srgbClr val="7030A0"/>
                          </a:solidFill>
                          <a:effectLst/>
                        </a:rPr>
                        <a:t>! (Делают два хлопка, отходят назад на два шага и машут рукой, прощаясь.)</a:t>
                      </a:r>
                      <a:endParaRPr lang="ru-RU" sz="1100" dirty="0">
                        <a:solidFill>
                          <a:srgbClr val="7030A0"/>
                        </a:solidFill>
                        <a:effectLst/>
                      </a:endParaRPr>
                    </a:p>
                    <a:p>
                      <a:pPr>
                        <a:spcAft>
                          <a:spcPts val="0"/>
                        </a:spcAft>
                      </a:pPr>
                      <a:r>
                        <a:rPr lang="ru-RU" sz="1600" dirty="0">
                          <a:solidFill>
                            <a:srgbClr val="7030A0"/>
                          </a:solidFill>
                          <a:effectLst/>
                        </a:rPr>
                        <a:t>При повторении игры ребенок находит нового дружка. Можно предложить разные варианты игры: гулять парами, перестраиваться в круг (возможно перестроение по первой букве имени) и т.д.</a:t>
                      </a:r>
                      <a:endParaRPr lang="ru-RU" sz="1100" dirty="0">
                        <a:solidFill>
                          <a:srgbClr val="7030A0"/>
                        </a:solidFill>
                        <a:effectLst/>
                      </a:endParaRPr>
                    </a:p>
                    <a:p>
                      <a:pPr algn="ctr">
                        <a:spcAft>
                          <a:spcPts val="0"/>
                        </a:spcAft>
                      </a:pPr>
                      <a:r>
                        <a:rPr lang="ru-RU" sz="1000" dirty="0">
                          <a:effectLst/>
                        </a:rPr>
                        <a:t> </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675" marR="64675" marT="0" marB="0"/>
                </a:tc>
                <a:extLst>
                  <a:ext uri="{0D108BD9-81ED-4DB2-BD59-A6C34878D82A}">
                    <a16:rowId xmlns:a16="http://schemas.microsoft.com/office/drawing/2014/main" val="144784138"/>
                  </a:ext>
                </a:extLst>
              </a:tr>
            </a:tbl>
          </a:graphicData>
        </a:graphic>
      </p:graphicFrame>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923721">
            <a:off x="335350" y="1704032"/>
            <a:ext cx="4600926" cy="2576039"/>
          </a:xfrm>
          <a:prstGeom prst="rect">
            <a:avLst/>
          </a:prstGeom>
        </p:spPr>
      </p:pic>
    </p:spTree>
    <p:extLst>
      <p:ext uri="{BB962C8B-B14F-4D97-AF65-F5344CB8AC3E}">
        <p14:creationId xmlns:p14="http://schemas.microsoft.com/office/powerpoint/2010/main" val="2491914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7030A0"/>
                </a:solidFill>
              </a:rPr>
              <a:t>Игра «Я иду к тебе»</a:t>
            </a:r>
            <a:r>
              <a:rPr lang="ru-RU" sz="3600" b="1" dirty="0">
                <a:solidFill>
                  <a:srgbClr val="7030A0"/>
                </a:solidFill>
              </a:rPr>
              <a:t/>
            </a:r>
            <a:br>
              <a:rPr lang="ru-RU" sz="3600" b="1" dirty="0">
                <a:solidFill>
                  <a:srgbClr val="7030A0"/>
                </a:solidFill>
              </a:rPr>
            </a:br>
            <a:endParaRPr lang="ru-RU" b="1" dirty="0">
              <a:solidFill>
                <a:srgbClr val="7030A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644984222"/>
              </p:ext>
            </p:extLst>
          </p:nvPr>
        </p:nvGraphicFramePr>
        <p:xfrm>
          <a:off x="1071990" y="1417027"/>
          <a:ext cx="5108575" cy="4648200"/>
        </p:xfrm>
        <a:graphic>
          <a:graphicData uri="http://schemas.openxmlformats.org/drawingml/2006/table">
            <a:tbl>
              <a:tblPr firstRow="1" firstCol="1" bandRow="1">
                <a:tableStyleId>{5C22544A-7EE6-4342-B048-85BDC9FD1C3A}</a:tableStyleId>
              </a:tblPr>
              <a:tblGrid>
                <a:gridCol w="5108575">
                  <a:extLst>
                    <a:ext uri="{9D8B030D-6E8A-4147-A177-3AD203B41FA5}">
                      <a16:colId xmlns:a16="http://schemas.microsoft.com/office/drawing/2014/main" val="1846069583"/>
                    </a:ext>
                  </a:extLst>
                </a:gridCol>
              </a:tblGrid>
              <a:tr h="0">
                <a:tc>
                  <a:txBody>
                    <a:bodyPr/>
                    <a:lstStyle/>
                    <a:p>
                      <a:pPr>
                        <a:spcAft>
                          <a:spcPts val="0"/>
                        </a:spcAft>
                      </a:pPr>
                      <a:r>
                        <a:rPr lang="ru-RU" sz="1100" dirty="0">
                          <a:effectLst/>
                        </a:rPr>
                        <a:t> </a:t>
                      </a:r>
                    </a:p>
                    <a:p>
                      <a:pPr>
                        <a:spcAft>
                          <a:spcPts val="0"/>
                        </a:spcAft>
                      </a:pPr>
                      <a:r>
                        <a:rPr lang="ru-RU" sz="1600" u="sng" dirty="0" smtClean="0">
                          <a:solidFill>
                            <a:srgbClr val="FF0000"/>
                          </a:solidFill>
                          <a:effectLst/>
                        </a:rPr>
                        <a:t>Цель</a:t>
                      </a:r>
                      <a:r>
                        <a:rPr lang="ru-RU" sz="1600" u="sng" dirty="0">
                          <a:solidFill>
                            <a:srgbClr val="FF0000"/>
                          </a:solidFill>
                          <a:effectLst/>
                        </a:rPr>
                        <a:t>:</a:t>
                      </a:r>
                      <a:r>
                        <a:rPr lang="ru-RU" sz="1600" dirty="0">
                          <a:solidFill>
                            <a:srgbClr val="FF0000"/>
                          </a:solidFill>
                          <a:effectLst/>
                        </a:rPr>
                        <a:t> перемещение и перестроение в пространстве в соответствии с ритмом и темпом музыки.</a:t>
                      </a:r>
                      <a:endParaRPr lang="ru-RU" sz="1400" dirty="0">
                        <a:solidFill>
                          <a:srgbClr val="FF0000"/>
                        </a:solidFill>
                        <a:effectLst/>
                      </a:endParaRPr>
                    </a:p>
                    <a:p>
                      <a:pPr>
                        <a:spcAft>
                          <a:spcPts val="0"/>
                        </a:spcAft>
                      </a:pPr>
                      <a:r>
                        <a:rPr lang="ru-RU" sz="1600" dirty="0">
                          <a:solidFill>
                            <a:srgbClr val="0070C0"/>
                          </a:solidFill>
                          <a:effectLst/>
                        </a:rPr>
                        <a:t>Воспитатель. </a:t>
                      </a:r>
                      <a:r>
                        <a:rPr lang="ru-RU" sz="1600" dirty="0">
                          <a:solidFill>
                            <a:srgbClr val="7030A0"/>
                          </a:solidFill>
                          <a:effectLst/>
                        </a:rPr>
                        <a:t>Хорошо вокруг, </a:t>
                      </a:r>
                      <a:r>
                        <a:rPr lang="ru-RU" sz="1600" dirty="0">
                          <a:effectLst/>
                        </a:rPr>
                        <a:t>      </a:t>
                      </a:r>
                      <a:endParaRPr lang="ru-RU" sz="1400" dirty="0">
                        <a:effectLst/>
                      </a:endParaRPr>
                    </a:p>
                    <a:p>
                      <a:pPr>
                        <a:spcAft>
                          <a:spcPts val="0"/>
                        </a:spcAft>
                      </a:pPr>
                      <a:r>
                        <a:rPr lang="ru-RU" sz="1600" dirty="0">
                          <a:solidFill>
                            <a:srgbClr val="0070C0"/>
                          </a:solidFill>
                          <a:effectLst/>
                        </a:rPr>
                        <a:t>Дети.</a:t>
                      </a:r>
                      <a:r>
                        <a:rPr lang="ru-RU" sz="1600" dirty="0">
                          <a:effectLst/>
                        </a:rPr>
                        <a:t> </a:t>
                      </a:r>
                      <a:r>
                        <a:rPr lang="ru-RU" sz="1600" dirty="0">
                          <a:solidFill>
                            <a:srgbClr val="7030A0"/>
                          </a:solidFill>
                          <a:effectLst/>
                        </a:rPr>
                        <a:t>(Свободно гуляют по комнате.)</a:t>
                      </a:r>
                      <a:endParaRPr lang="ru-RU" sz="1400" dirty="0">
                        <a:solidFill>
                          <a:srgbClr val="7030A0"/>
                        </a:solidFill>
                        <a:effectLst/>
                      </a:endParaRPr>
                    </a:p>
                    <a:p>
                      <a:pPr>
                        <a:spcAft>
                          <a:spcPts val="0"/>
                        </a:spcAft>
                      </a:pPr>
                      <a:r>
                        <a:rPr lang="ru-RU" sz="1600" dirty="0">
                          <a:solidFill>
                            <a:srgbClr val="7030A0"/>
                          </a:solidFill>
                          <a:effectLst/>
                        </a:rPr>
                        <a:t>Солнце светит нам.  (Находят себе партнера, становятся напротив друг друга и выполняют хлопки.)</a:t>
                      </a:r>
                      <a:endParaRPr lang="ru-RU" sz="1400" dirty="0">
                        <a:solidFill>
                          <a:srgbClr val="7030A0"/>
                        </a:solidFill>
                        <a:effectLst/>
                      </a:endParaRPr>
                    </a:p>
                    <a:p>
                      <a:pPr>
                        <a:spcAft>
                          <a:spcPts val="0"/>
                        </a:spcAft>
                      </a:pPr>
                      <a:r>
                        <a:rPr lang="ru-RU" sz="1600" dirty="0">
                          <a:solidFill>
                            <a:srgbClr val="7030A0"/>
                          </a:solidFill>
                          <a:effectLst/>
                        </a:rPr>
                        <a:t>Улыбаюсь я  всем моим друзьям.</a:t>
                      </a:r>
                      <a:endParaRPr lang="ru-RU" sz="1400" dirty="0">
                        <a:solidFill>
                          <a:srgbClr val="7030A0"/>
                        </a:solidFill>
                        <a:effectLst/>
                      </a:endParaRPr>
                    </a:p>
                    <a:p>
                      <a:pPr>
                        <a:spcAft>
                          <a:spcPts val="0"/>
                        </a:spcAft>
                      </a:pPr>
                      <a:r>
                        <a:rPr lang="ru-RU" sz="1600" dirty="0">
                          <a:solidFill>
                            <a:srgbClr val="0070C0"/>
                          </a:solidFill>
                          <a:effectLst/>
                        </a:rPr>
                        <a:t>Дети.</a:t>
                      </a:r>
                      <a:r>
                        <a:rPr lang="ru-RU" sz="1600" dirty="0">
                          <a:effectLst/>
                        </a:rPr>
                        <a:t> </a:t>
                      </a:r>
                      <a:r>
                        <a:rPr lang="ru-RU" sz="1600" dirty="0">
                          <a:solidFill>
                            <a:srgbClr val="7030A0"/>
                          </a:solidFill>
                          <a:effectLst/>
                        </a:rPr>
                        <a:t>(Стоящие в парах берутся за руки и делают хлопки.)</a:t>
                      </a:r>
                      <a:endParaRPr lang="ru-RU" sz="1400" dirty="0">
                        <a:solidFill>
                          <a:srgbClr val="7030A0"/>
                        </a:solidFill>
                        <a:effectLst/>
                      </a:endParaRPr>
                    </a:p>
                    <a:p>
                      <a:pPr>
                        <a:spcAft>
                          <a:spcPts val="0"/>
                        </a:spcAft>
                      </a:pPr>
                      <a:r>
                        <a:rPr lang="ru-RU" sz="1600" dirty="0">
                          <a:solidFill>
                            <a:srgbClr val="7030A0"/>
                          </a:solidFill>
                          <a:effectLst/>
                        </a:rPr>
                        <a:t>(Пары перестраиваются в общий круг и делают три хлопка и, взявшись за руки, идут по кругу.)</a:t>
                      </a:r>
                      <a:endParaRPr lang="ru-RU" sz="1400" dirty="0">
                        <a:solidFill>
                          <a:srgbClr val="7030A0"/>
                        </a:solidFill>
                        <a:effectLst/>
                      </a:endParaRPr>
                    </a:p>
                    <a:p>
                      <a:pPr>
                        <a:spcAft>
                          <a:spcPts val="0"/>
                        </a:spcAft>
                      </a:pPr>
                      <a:r>
                        <a:rPr lang="ru-RU" sz="1600" dirty="0">
                          <a:solidFill>
                            <a:srgbClr val="0070C0"/>
                          </a:solidFill>
                          <a:effectLst/>
                        </a:rPr>
                        <a:t>Воспитатель. </a:t>
                      </a:r>
                      <a:r>
                        <a:rPr lang="ru-RU" sz="1600" dirty="0">
                          <a:solidFill>
                            <a:srgbClr val="7030A0"/>
                          </a:solidFill>
                          <a:effectLst/>
                        </a:rPr>
                        <a:t>Здравствуй, миленький дружок!</a:t>
                      </a:r>
                      <a:endParaRPr lang="ru-RU" sz="1400" dirty="0">
                        <a:solidFill>
                          <a:srgbClr val="7030A0"/>
                        </a:solidFill>
                        <a:effectLst/>
                      </a:endParaRPr>
                    </a:p>
                    <a:p>
                      <a:pPr>
                        <a:spcAft>
                          <a:spcPts val="0"/>
                        </a:spcAft>
                      </a:pPr>
                      <a:r>
                        <a:rPr lang="ru-RU" sz="1600" dirty="0">
                          <a:solidFill>
                            <a:srgbClr val="7030A0"/>
                          </a:solidFill>
                          <a:effectLst/>
                        </a:rPr>
                        <a:t>Становись со мной в кружок!</a:t>
                      </a:r>
                      <a:endParaRPr lang="ru-RU" sz="1400" dirty="0">
                        <a:solidFill>
                          <a:srgbClr val="7030A0"/>
                        </a:solidFill>
                        <a:effectLst/>
                      </a:endParaRPr>
                    </a:p>
                    <a:p>
                      <a:pPr>
                        <a:spcAft>
                          <a:spcPts val="0"/>
                        </a:spcAft>
                      </a:pPr>
                      <a:r>
                        <a:rPr lang="ru-RU" sz="1600" dirty="0">
                          <a:solidFill>
                            <a:srgbClr val="7030A0"/>
                          </a:solidFill>
                          <a:effectLst/>
                        </a:rPr>
                        <a:t>Хорошо вокруг,</a:t>
                      </a:r>
                      <a:endParaRPr lang="ru-RU" sz="1400" dirty="0">
                        <a:solidFill>
                          <a:srgbClr val="7030A0"/>
                        </a:solidFill>
                        <a:effectLst/>
                      </a:endParaRPr>
                    </a:p>
                    <a:p>
                      <a:pPr>
                        <a:spcAft>
                          <a:spcPts val="0"/>
                        </a:spcAft>
                      </a:pPr>
                      <a:r>
                        <a:rPr lang="ru-RU" sz="1600" dirty="0">
                          <a:solidFill>
                            <a:srgbClr val="7030A0"/>
                          </a:solidFill>
                          <a:effectLst/>
                        </a:rPr>
                        <a:t>Солнце светит нам,</a:t>
                      </a:r>
                      <a:endParaRPr lang="ru-RU" sz="1400" dirty="0">
                        <a:solidFill>
                          <a:srgbClr val="7030A0"/>
                        </a:solidFill>
                        <a:effectLst/>
                      </a:endParaRPr>
                    </a:p>
                    <a:p>
                      <a:pPr>
                        <a:spcAft>
                          <a:spcPts val="0"/>
                        </a:spcAft>
                      </a:pPr>
                      <a:r>
                        <a:rPr lang="ru-RU" sz="1600" dirty="0">
                          <a:solidFill>
                            <a:srgbClr val="7030A0"/>
                          </a:solidFill>
                          <a:effectLst/>
                        </a:rPr>
                        <a:t>Улыбаюсь я</a:t>
                      </a:r>
                      <a:endParaRPr lang="ru-RU" sz="1400" dirty="0">
                        <a:solidFill>
                          <a:srgbClr val="7030A0"/>
                        </a:solidFill>
                        <a:effectLst/>
                      </a:endParaRPr>
                    </a:p>
                    <a:p>
                      <a:pPr>
                        <a:spcAft>
                          <a:spcPts val="0"/>
                        </a:spcAft>
                      </a:pPr>
                      <a:r>
                        <a:rPr lang="ru-RU" sz="1600" dirty="0">
                          <a:solidFill>
                            <a:srgbClr val="7030A0"/>
                          </a:solidFill>
                          <a:effectLst/>
                        </a:rPr>
                        <a:t>Всем моим друзьям.</a:t>
                      </a:r>
                      <a:endParaRPr lang="ru-RU" sz="1400" dirty="0">
                        <a:solidFill>
                          <a:srgbClr val="7030A0"/>
                        </a:solidFill>
                        <a:effectLst/>
                      </a:endParaRPr>
                    </a:p>
                    <a:p>
                      <a:pPr>
                        <a:spcAft>
                          <a:spcPts val="0"/>
                        </a:spcAft>
                      </a:pPr>
                      <a:r>
                        <a:rPr lang="ru-RU" sz="1100" dirty="0">
                          <a:effectLst/>
                        </a:rPr>
                        <a:t> </a:t>
                      </a:r>
                    </a:p>
                    <a:p>
                      <a:pPr algn="ctr">
                        <a:spcAft>
                          <a:spcPts val="0"/>
                        </a:spcAft>
                      </a:pPr>
                      <a:r>
                        <a:rPr lang="ru-RU" sz="1100" dirty="0">
                          <a:effectLst/>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29125058"/>
                  </a:ext>
                </a:extLst>
              </a:tr>
            </a:tbl>
          </a:graphicData>
        </a:graphic>
      </p:graphicFrame>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5535" y="1512276"/>
            <a:ext cx="4434400" cy="2687515"/>
          </a:xfrm>
          <a:prstGeom prst="rect">
            <a:avLst/>
          </a:prstGeom>
        </p:spPr>
      </p:pic>
    </p:spTree>
    <p:extLst>
      <p:ext uri="{BB962C8B-B14F-4D97-AF65-F5344CB8AC3E}">
        <p14:creationId xmlns:p14="http://schemas.microsoft.com/office/powerpoint/2010/main" val="2372092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25316" y="246186"/>
            <a:ext cx="11394831" cy="1019906"/>
          </a:xfrm>
        </p:spPr>
        <p:txBody>
          <a:bodyPr>
            <a:noAutofit/>
          </a:bodyPr>
          <a:lstStyle/>
          <a:p>
            <a:pPr algn="ctr"/>
            <a:r>
              <a:rPr lang="ru-RU" sz="3200" b="1" dirty="0">
                <a:solidFill>
                  <a:srgbClr val="7030A0"/>
                </a:solidFill>
              </a:rPr>
              <a:t>Игра «Музыкальный ежик»</a:t>
            </a:r>
            <a:br>
              <a:rPr lang="ru-RU" sz="3200" b="1" dirty="0">
                <a:solidFill>
                  <a:srgbClr val="7030A0"/>
                </a:solidFill>
              </a:rPr>
            </a:br>
            <a:r>
              <a:rPr lang="ru-RU" sz="2400" b="1" dirty="0">
                <a:solidFill>
                  <a:srgbClr val="7030A0"/>
                </a:solidFill>
              </a:rPr>
              <a:t>(модифицированный вариант игр Е. И. Юдиной)</a:t>
            </a:r>
            <a:br>
              <a:rPr lang="ru-RU" sz="2400" b="1" dirty="0">
                <a:solidFill>
                  <a:srgbClr val="7030A0"/>
                </a:solidFill>
              </a:rPr>
            </a:br>
            <a:r>
              <a:rPr lang="ru-RU" sz="1400" b="1" u="sng" dirty="0">
                <a:solidFill>
                  <a:srgbClr val="C00000"/>
                </a:solidFill>
              </a:rPr>
              <a:t>Цель:</a:t>
            </a:r>
            <a:r>
              <a:rPr lang="ru-RU" sz="1400" b="1" dirty="0">
                <a:solidFill>
                  <a:srgbClr val="C00000"/>
                </a:solidFill>
              </a:rPr>
              <a:t> воспроизведение ребенком ритмического рисунка с помощью хлопков или детских музыкальных инструментов (барабан, бубен</a:t>
            </a:r>
            <a:r>
              <a:rPr lang="ru-RU" sz="1400" b="1" dirty="0" smtClean="0">
                <a:solidFill>
                  <a:srgbClr val="C00000"/>
                </a:solidFill>
              </a:rPr>
              <a:t>).</a:t>
            </a:r>
            <a:endParaRPr lang="ru-RU" sz="1400" b="1" dirty="0">
              <a:solidFill>
                <a:srgbClr val="C00000"/>
              </a:solidFill>
            </a:endParaRPr>
          </a:p>
        </p:txBody>
      </p:sp>
      <p:sp>
        <p:nvSpPr>
          <p:cNvPr id="5" name="Объект 4"/>
          <p:cNvSpPr>
            <a:spLocks noGrp="1"/>
          </p:cNvSpPr>
          <p:nvPr>
            <p:ph sz="half" idx="1"/>
          </p:nvPr>
        </p:nvSpPr>
        <p:spPr>
          <a:xfrm>
            <a:off x="465992" y="1266092"/>
            <a:ext cx="5405511" cy="5451231"/>
          </a:xfrm>
        </p:spPr>
        <p:txBody>
          <a:bodyPr>
            <a:noAutofit/>
          </a:bodyPr>
          <a:lstStyle/>
          <a:p>
            <a:pPr marL="45720" indent="0">
              <a:lnSpc>
                <a:spcPct val="120000"/>
              </a:lnSpc>
              <a:spcBef>
                <a:spcPts val="0"/>
              </a:spcBef>
              <a:buNone/>
            </a:pPr>
            <a:r>
              <a:rPr lang="ru-RU" sz="1200" b="1" dirty="0">
                <a:solidFill>
                  <a:srgbClr val="00B050"/>
                </a:solidFill>
              </a:rPr>
              <a:t>Воспитатель. </a:t>
            </a:r>
            <a:r>
              <a:rPr lang="ru-RU" sz="1200" b="1" dirty="0">
                <a:solidFill>
                  <a:srgbClr val="7030A0"/>
                </a:solidFill>
              </a:rPr>
              <a:t>Не приходилось ли вам встречать музыкальных ежиков? Например, таких, которые играют на барабане? А вот молдавскому поэту Георгию </a:t>
            </a:r>
            <a:r>
              <a:rPr lang="ru-RU" sz="1200" b="1" dirty="0" err="1">
                <a:solidFill>
                  <a:srgbClr val="7030A0"/>
                </a:solidFill>
              </a:rPr>
              <a:t>Виеру</a:t>
            </a:r>
            <a:r>
              <a:rPr lang="ru-RU" sz="1200" b="1" dirty="0">
                <a:solidFill>
                  <a:srgbClr val="7030A0"/>
                </a:solidFill>
              </a:rPr>
              <a:t> приходилось! Послушайте, как он изобразил такого ежика (читает стихотворение):</a:t>
            </a:r>
          </a:p>
          <a:p>
            <a:pPr marL="45720" indent="0">
              <a:lnSpc>
                <a:spcPct val="120000"/>
              </a:lnSpc>
              <a:spcBef>
                <a:spcPts val="0"/>
              </a:spcBef>
              <a:buNone/>
            </a:pPr>
            <a:r>
              <a:rPr lang="ru-RU" sz="1200" b="1" dirty="0">
                <a:solidFill>
                  <a:srgbClr val="7030A0"/>
                </a:solidFill>
              </a:rPr>
              <a:t>С барабаном ходит ежик.</a:t>
            </a:r>
          </a:p>
          <a:p>
            <a:pPr marL="45720" indent="0">
              <a:lnSpc>
                <a:spcPct val="120000"/>
              </a:lnSpc>
              <a:spcBef>
                <a:spcPts val="0"/>
              </a:spcBef>
              <a:buNone/>
            </a:pPr>
            <a:r>
              <a:rPr lang="ru-RU" sz="1200" b="1" dirty="0">
                <a:solidFill>
                  <a:srgbClr val="7030A0"/>
                </a:solidFill>
              </a:rPr>
              <a:t>Бум-бум-бум!</a:t>
            </a:r>
          </a:p>
          <a:p>
            <a:pPr marL="45720" indent="0">
              <a:lnSpc>
                <a:spcPct val="120000"/>
              </a:lnSpc>
              <a:spcBef>
                <a:spcPts val="0"/>
              </a:spcBef>
              <a:buNone/>
            </a:pPr>
            <a:r>
              <a:rPr lang="ru-RU" sz="1200" b="1" dirty="0">
                <a:solidFill>
                  <a:srgbClr val="7030A0"/>
                </a:solidFill>
              </a:rPr>
              <a:t>Целый день играет ежик:</a:t>
            </a:r>
          </a:p>
          <a:p>
            <a:pPr marL="45720" indent="0">
              <a:lnSpc>
                <a:spcPct val="120000"/>
              </a:lnSpc>
              <a:spcBef>
                <a:spcPts val="0"/>
              </a:spcBef>
              <a:buNone/>
            </a:pPr>
            <a:r>
              <a:rPr lang="ru-RU" sz="1200" b="1" dirty="0">
                <a:solidFill>
                  <a:srgbClr val="7030A0"/>
                </a:solidFill>
              </a:rPr>
              <a:t>Бум-бум-бум!</a:t>
            </a:r>
          </a:p>
          <a:p>
            <a:pPr marL="45720" indent="0">
              <a:lnSpc>
                <a:spcPct val="120000"/>
              </a:lnSpc>
              <a:spcBef>
                <a:spcPts val="0"/>
              </a:spcBef>
              <a:buNone/>
            </a:pPr>
            <a:r>
              <a:rPr lang="ru-RU" sz="1200" b="1" dirty="0">
                <a:solidFill>
                  <a:srgbClr val="7030A0"/>
                </a:solidFill>
              </a:rPr>
              <a:t>С барабаном за плечами...</a:t>
            </a:r>
          </a:p>
          <a:p>
            <a:pPr marL="45720" indent="0">
              <a:lnSpc>
                <a:spcPct val="120000"/>
              </a:lnSpc>
              <a:spcBef>
                <a:spcPts val="0"/>
              </a:spcBef>
              <a:buNone/>
            </a:pPr>
            <a:r>
              <a:rPr lang="ru-RU" sz="1200" b="1" dirty="0">
                <a:solidFill>
                  <a:srgbClr val="7030A0"/>
                </a:solidFill>
              </a:rPr>
              <a:t>Бум-бум-бум!</a:t>
            </a:r>
          </a:p>
          <a:p>
            <a:pPr marL="45720" indent="0">
              <a:lnSpc>
                <a:spcPct val="120000"/>
              </a:lnSpc>
              <a:spcBef>
                <a:spcPts val="0"/>
              </a:spcBef>
              <a:buNone/>
            </a:pPr>
            <a:r>
              <a:rPr lang="ru-RU" sz="1200" b="1" dirty="0">
                <a:solidFill>
                  <a:srgbClr val="7030A0"/>
                </a:solidFill>
              </a:rPr>
              <a:t>Ежик в сад забрел случайно.</a:t>
            </a:r>
          </a:p>
          <a:p>
            <a:pPr marL="45720" indent="0">
              <a:lnSpc>
                <a:spcPct val="120000"/>
              </a:lnSpc>
              <a:spcBef>
                <a:spcPts val="0"/>
              </a:spcBef>
              <a:buNone/>
            </a:pPr>
            <a:r>
              <a:rPr lang="ru-RU" sz="1200" b="1" dirty="0">
                <a:solidFill>
                  <a:srgbClr val="7030A0"/>
                </a:solidFill>
              </a:rPr>
              <a:t>Бум-бум-бум!</a:t>
            </a:r>
          </a:p>
          <a:p>
            <a:pPr marL="45720" indent="0">
              <a:lnSpc>
                <a:spcPct val="120000"/>
              </a:lnSpc>
              <a:spcBef>
                <a:spcPts val="0"/>
              </a:spcBef>
              <a:buNone/>
            </a:pPr>
            <a:r>
              <a:rPr lang="ru-RU" sz="1200" b="1" dirty="0">
                <a:solidFill>
                  <a:srgbClr val="7030A0"/>
                </a:solidFill>
              </a:rPr>
              <a:t>Очень яблоки любил он.</a:t>
            </a:r>
          </a:p>
          <a:p>
            <a:pPr marL="45720" indent="0">
              <a:lnSpc>
                <a:spcPct val="120000"/>
              </a:lnSpc>
              <a:spcBef>
                <a:spcPts val="0"/>
              </a:spcBef>
              <a:buNone/>
            </a:pPr>
            <a:r>
              <a:rPr lang="ru-RU" sz="1200" b="1" dirty="0">
                <a:solidFill>
                  <a:srgbClr val="7030A0"/>
                </a:solidFill>
              </a:rPr>
              <a:t>Бум-бум-бум!</a:t>
            </a:r>
          </a:p>
          <a:p>
            <a:pPr marL="45720" indent="0">
              <a:lnSpc>
                <a:spcPct val="120000"/>
              </a:lnSpc>
              <a:spcBef>
                <a:spcPts val="0"/>
              </a:spcBef>
              <a:buNone/>
            </a:pPr>
            <a:r>
              <a:rPr lang="ru-RU" sz="1200" b="1" dirty="0">
                <a:solidFill>
                  <a:srgbClr val="7030A0"/>
                </a:solidFill>
              </a:rPr>
              <a:t>Барабан в саду забыл он.</a:t>
            </a:r>
          </a:p>
          <a:p>
            <a:pPr marL="45720" indent="0">
              <a:lnSpc>
                <a:spcPct val="120000"/>
              </a:lnSpc>
              <a:spcBef>
                <a:spcPts val="0"/>
              </a:spcBef>
              <a:buNone/>
            </a:pPr>
            <a:r>
              <a:rPr lang="ru-RU" sz="1200" b="1" dirty="0">
                <a:solidFill>
                  <a:srgbClr val="7030A0"/>
                </a:solidFill>
              </a:rPr>
              <a:t>Бум-бум-бум!</a:t>
            </a:r>
          </a:p>
          <a:p>
            <a:pPr marL="45720" indent="0">
              <a:lnSpc>
                <a:spcPct val="120000"/>
              </a:lnSpc>
              <a:spcBef>
                <a:spcPts val="0"/>
              </a:spcBef>
              <a:buNone/>
            </a:pPr>
            <a:r>
              <a:rPr lang="ru-RU" sz="1200" b="1" dirty="0">
                <a:solidFill>
                  <a:srgbClr val="7030A0"/>
                </a:solidFill>
              </a:rPr>
              <a:t>Ночью яблоки срывались:</a:t>
            </a:r>
          </a:p>
          <a:p>
            <a:pPr marL="45720" indent="0">
              <a:lnSpc>
                <a:spcPct val="120000"/>
              </a:lnSpc>
              <a:spcBef>
                <a:spcPts val="0"/>
              </a:spcBef>
              <a:buNone/>
            </a:pPr>
            <a:r>
              <a:rPr lang="ru-RU" sz="1200" b="1" dirty="0">
                <a:solidFill>
                  <a:srgbClr val="7030A0"/>
                </a:solidFill>
              </a:rPr>
              <a:t>Бум-бум-бум!</a:t>
            </a:r>
          </a:p>
          <a:p>
            <a:pPr marL="45720" indent="0">
              <a:lnSpc>
                <a:spcPct val="120000"/>
              </a:lnSpc>
              <a:spcBef>
                <a:spcPts val="0"/>
              </a:spcBef>
              <a:buNone/>
            </a:pPr>
            <a:r>
              <a:rPr lang="ru-RU" sz="1200" b="1" dirty="0">
                <a:solidFill>
                  <a:srgbClr val="7030A0"/>
                </a:solidFill>
              </a:rPr>
              <a:t>И об землю ударялись:</a:t>
            </a:r>
          </a:p>
          <a:p>
            <a:pPr marL="45720" indent="0">
              <a:lnSpc>
                <a:spcPct val="120000"/>
              </a:lnSpc>
              <a:spcBef>
                <a:spcPts val="0"/>
              </a:spcBef>
              <a:buNone/>
            </a:pPr>
            <a:r>
              <a:rPr lang="ru-RU" sz="1200" b="1" dirty="0">
                <a:solidFill>
                  <a:srgbClr val="7030A0"/>
                </a:solidFill>
              </a:rPr>
              <a:t>Бум-бум-бум!</a:t>
            </a:r>
          </a:p>
          <a:p>
            <a:pPr marL="45720" indent="0">
              <a:lnSpc>
                <a:spcPct val="120000"/>
              </a:lnSpc>
              <a:spcBef>
                <a:spcPts val="0"/>
              </a:spcBef>
              <a:buNone/>
            </a:pPr>
            <a:r>
              <a:rPr lang="ru-RU" sz="1200" b="1" dirty="0">
                <a:solidFill>
                  <a:srgbClr val="7030A0"/>
                </a:solidFill>
              </a:rPr>
              <a:t>Ой, как зайчики струхнули!</a:t>
            </a:r>
          </a:p>
          <a:p>
            <a:pPr marL="45720" indent="0">
              <a:lnSpc>
                <a:spcPct val="120000"/>
              </a:lnSpc>
              <a:spcBef>
                <a:spcPts val="0"/>
              </a:spcBef>
              <a:buNone/>
            </a:pPr>
            <a:r>
              <a:rPr lang="ru-RU" sz="1200" b="1" dirty="0">
                <a:solidFill>
                  <a:srgbClr val="7030A0"/>
                </a:solidFill>
              </a:rPr>
              <a:t>Бум-бум-бум!</a:t>
            </a:r>
          </a:p>
          <a:p>
            <a:pPr marL="45720" indent="0">
              <a:lnSpc>
                <a:spcPct val="120000"/>
              </a:lnSpc>
              <a:spcBef>
                <a:spcPts val="0"/>
              </a:spcBef>
              <a:buNone/>
            </a:pPr>
            <a:r>
              <a:rPr lang="ru-RU" sz="1200" b="1" dirty="0">
                <a:solidFill>
                  <a:srgbClr val="7030A0"/>
                </a:solidFill>
              </a:rPr>
              <a:t>Глаз до зорьки не сомкнули!</a:t>
            </a:r>
          </a:p>
          <a:p>
            <a:pPr marL="45720" indent="0">
              <a:lnSpc>
                <a:spcPct val="120000"/>
              </a:lnSpc>
              <a:spcBef>
                <a:spcPts val="0"/>
              </a:spcBef>
              <a:buNone/>
            </a:pPr>
            <a:r>
              <a:rPr lang="ru-RU" sz="1200" b="1" dirty="0">
                <a:solidFill>
                  <a:srgbClr val="7030A0"/>
                </a:solidFill>
              </a:rPr>
              <a:t>Бум-бум-бум!</a:t>
            </a:r>
          </a:p>
          <a:p>
            <a:pPr>
              <a:spcBef>
                <a:spcPts val="0"/>
              </a:spcBef>
            </a:pPr>
            <a:endParaRPr lang="ru-RU" sz="1100" dirty="0">
              <a:solidFill>
                <a:srgbClr val="7030A0"/>
              </a:solidFill>
            </a:endParaRPr>
          </a:p>
        </p:txBody>
      </p:sp>
      <p:sp>
        <p:nvSpPr>
          <p:cNvPr id="6" name="Объект 5"/>
          <p:cNvSpPr>
            <a:spLocks noGrp="1"/>
          </p:cNvSpPr>
          <p:nvPr>
            <p:ph sz="half" idx="2"/>
          </p:nvPr>
        </p:nvSpPr>
        <p:spPr>
          <a:xfrm>
            <a:off x="7121769" y="1837593"/>
            <a:ext cx="3865554" cy="4023360"/>
          </a:xfrm>
        </p:spPr>
        <p:txBody>
          <a:bodyPr>
            <a:normAutofit fontScale="62500" lnSpcReduction="20000"/>
          </a:bodyPr>
          <a:lstStyle/>
          <a:p>
            <a:r>
              <a:rPr lang="ru-RU" dirty="0">
                <a:solidFill>
                  <a:srgbClr val="7030A0"/>
                </a:solidFill>
              </a:rPr>
              <a:t>Забавное стихотворение, не правда ли? Сейчас мы устроим интересную игру. Какие слова все время повторяются в стихах? Сколько ударов барабана изображают эти слова? Попробуем сопровождать это стихотворение хлопками. Делать мы это должны одновременно, ведь у ежика был всего один барабан. Сейчас мы достанем игрушечные барабаны и на слова «бум-бум-бум» будем исполнять три удара двумя палочками — правой, левой, правой, вот так. (Дети под чтение педагогом стихотворения выполняют соответствующие движения.)</a:t>
            </a:r>
          </a:p>
          <a:p>
            <a:r>
              <a:rPr lang="ru-RU" dirty="0">
                <a:solidFill>
                  <a:srgbClr val="7030A0"/>
                </a:solidFill>
              </a:rPr>
              <a:t>А теперь поиграем по-другому. Отметьте в стихах место, где «ночью яблоки срывались» — как это можно озвучить, иначе ведь, когда яблоки падают, их звук не похож на удар барабана? (Дети предлагают озвучить падение яблок мягкими хлопками; бубном и т.п. Игра повторяется с музыкальным оформлением.)</a:t>
            </a:r>
          </a:p>
          <a:p>
            <a:pPr marL="45720" indent="0">
              <a:buNone/>
            </a:pPr>
            <a:endParaRPr lang="ru-RU"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8747" y="4521444"/>
            <a:ext cx="3810000" cy="1771650"/>
          </a:xfrm>
          <a:prstGeom prst="rect">
            <a:avLst/>
          </a:prstGeom>
        </p:spPr>
      </p:pic>
    </p:spTree>
    <p:extLst>
      <p:ext uri="{BB962C8B-B14F-4D97-AF65-F5344CB8AC3E}">
        <p14:creationId xmlns:p14="http://schemas.microsoft.com/office/powerpoint/2010/main" val="4092606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7030A0"/>
                </a:solidFill>
              </a:rPr>
              <a:t>Игра «Мишка»</a:t>
            </a:r>
            <a:r>
              <a:rPr lang="ru-RU" dirty="0">
                <a:solidFill>
                  <a:srgbClr val="7030A0"/>
                </a:solidFill>
              </a:rPr>
              <a:t/>
            </a:r>
            <a:br>
              <a:rPr lang="ru-RU" dirty="0">
                <a:solidFill>
                  <a:srgbClr val="7030A0"/>
                </a:solidFill>
              </a:rPr>
            </a:br>
            <a:endParaRPr lang="ru-RU" dirty="0">
              <a:solidFill>
                <a:srgbClr val="7030A0"/>
              </a:solidFill>
            </a:endParaRPr>
          </a:p>
        </p:txBody>
      </p:sp>
      <p:sp>
        <p:nvSpPr>
          <p:cNvPr id="3" name="Объект 2"/>
          <p:cNvSpPr>
            <a:spLocks noGrp="1"/>
          </p:cNvSpPr>
          <p:nvPr>
            <p:ph sz="half" idx="1"/>
          </p:nvPr>
        </p:nvSpPr>
        <p:spPr>
          <a:xfrm>
            <a:off x="1143000" y="1477108"/>
            <a:ext cx="5486400" cy="4603651"/>
          </a:xfrm>
        </p:spPr>
        <p:txBody>
          <a:bodyPr>
            <a:normAutofit fontScale="55000" lnSpcReduction="20000"/>
          </a:bodyPr>
          <a:lstStyle/>
          <a:p>
            <a:pPr marL="45720" indent="0">
              <a:lnSpc>
                <a:spcPct val="120000"/>
              </a:lnSpc>
              <a:spcBef>
                <a:spcPts val="0"/>
              </a:spcBef>
              <a:buNone/>
            </a:pPr>
            <a:r>
              <a:rPr lang="ru-RU" b="1" u="sng" dirty="0" smtClean="0">
                <a:solidFill>
                  <a:srgbClr val="FF0000"/>
                </a:solidFill>
              </a:rPr>
              <a:t>Цель</a:t>
            </a:r>
            <a:r>
              <a:rPr lang="ru-RU" b="1" u="sng" dirty="0">
                <a:solidFill>
                  <a:srgbClr val="FF0000"/>
                </a:solidFill>
              </a:rPr>
              <a:t>:</a:t>
            </a:r>
            <a:r>
              <a:rPr lang="ru-RU" b="1" dirty="0">
                <a:solidFill>
                  <a:srgbClr val="FF0000"/>
                </a:solidFill>
              </a:rPr>
              <a:t> озвучивание ребенком стихотворных строк.</a:t>
            </a:r>
          </a:p>
          <a:p>
            <a:pPr marL="45720" indent="0">
              <a:lnSpc>
                <a:spcPct val="120000"/>
              </a:lnSpc>
              <a:spcBef>
                <a:spcPts val="0"/>
              </a:spcBef>
              <a:buNone/>
            </a:pPr>
            <a:r>
              <a:rPr lang="ru-RU" b="1" u="sng" dirty="0">
                <a:solidFill>
                  <a:srgbClr val="FF0000"/>
                </a:solidFill>
              </a:rPr>
              <a:t>Ход игры:</a:t>
            </a:r>
            <a:r>
              <a:rPr lang="ru-RU" b="1" dirty="0">
                <a:solidFill>
                  <a:srgbClr val="FF0000"/>
                </a:solidFill>
              </a:rPr>
              <a:t> </a:t>
            </a:r>
            <a:r>
              <a:rPr lang="ru-RU" b="1" dirty="0">
                <a:solidFill>
                  <a:srgbClr val="7030A0"/>
                </a:solidFill>
              </a:rPr>
              <a:t>воспитатель предлагает детям помочь медвежонку добраться до дома, а чтобы ему было веселее шагать, нужно сделать этот путь звучащим.</a:t>
            </a:r>
          </a:p>
          <a:p>
            <a:pPr marL="45720" indent="0">
              <a:lnSpc>
                <a:spcPct val="120000"/>
              </a:lnSpc>
              <a:spcBef>
                <a:spcPts val="0"/>
              </a:spcBef>
              <a:buNone/>
            </a:pPr>
            <a:r>
              <a:rPr lang="ru-RU" b="1" dirty="0">
                <a:solidFill>
                  <a:srgbClr val="7030A0"/>
                </a:solidFill>
              </a:rPr>
              <a:t>Воспитатель.         </a:t>
            </a:r>
          </a:p>
          <a:p>
            <a:pPr marL="45720" indent="0">
              <a:lnSpc>
                <a:spcPct val="120000"/>
              </a:lnSpc>
              <a:spcBef>
                <a:spcPts val="0"/>
              </a:spcBef>
              <a:buNone/>
            </a:pPr>
            <a:r>
              <a:rPr lang="ru-RU" b="1" dirty="0">
                <a:solidFill>
                  <a:srgbClr val="7030A0"/>
                </a:solidFill>
              </a:rPr>
              <a:t>Шлепал мишка по дорожке:</a:t>
            </a:r>
          </a:p>
          <a:p>
            <a:pPr marL="45720" indent="0">
              <a:lnSpc>
                <a:spcPct val="120000"/>
              </a:lnSpc>
              <a:spcBef>
                <a:spcPts val="0"/>
              </a:spcBef>
              <a:buNone/>
            </a:pPr>
            <a:r>
              <a:rPr lang="ru-RU" b="1" dirty="0">
                <a:solidFill>
                  <a:srgbClr val="7030A0"/>
                </a:solidFill>
              </a:rPr>
              <a:t>Шлеп-шлеп-шлеп!</a:t>
            </a:r>
          </a:p>
          <a:p>
            <a:pPr marL="45720" indent="0">
              <a:lnSpc>
                <a:spcPct val="120000"/>
              </a:lnSpc>
              <a:spcBef>
                <a:spcPts val="0"/>
              </a:spcBef>
              <a:buNone/>
            </a:pPr>
            <a:r>
              <a:rPr lang="ru-RU" b="1" dirty="0">
                <a:solidFill>
                  <a:srgbClr val="7030A0"/>
                </a:solidFill>
              </a:rPr>
              <a:t>И захлопал он в ладошки:</a:t>
            </a:r>
          </a:p>
          <a:p>
            <a:pPr marL="45720" indent="0">
              <a:lnSpc>
                <a:spcPct val="120000"/>
              </a:lnSpc>
              <a:spcBef>
                <a:spcPts val="0"/>
              </a:spcBef>
              <a:buNone/>
            </a:pPr>
            <a:r>
              <a:rPr lang="ru-RU" b="1" dirty="0">
                <a:solidFill>
                  <a:srgbClr val="7030A0"/>
                </a:solidFill>
              </a:rPr>
              <a:t>Хлоп-хлоп-хлоп!</a:t>
            </a:r>
          </a:p>
          <a:p>
            <a:pPr marL="45720" indent="0">
              <a:lnSpc>
                <a:spcPct val="120000"/>
              </a:lnSpc>
              <a:spcBef>
                <a:spcPts val="0"/>
              </a:spcBef>
              <a:buNone/>
            </a:pPr>
            <a:r>
              <a:rPr lang="ru-RU" b="1" dirty="0">
                <a:solidFill>
                  <a:srgbClr val="7030A0"/>
                </a:solidFill>
              </a:rPr>
              <a:t>А потом, а потом,</a:t>
            </a:r>
          </a:p>
          <a:p>
            <a:pPr marL="45720" indent="0">
              <a:lnSpc>
                <a:spcPct val="120000"/>
              </a:lnSpc>
              <a:spcBef>
                <a:spcPts val="0"/>
              </a:spcBef>
              <a:buNone/>
            </a:pPr>
            <a:r>
              <a:rPr lang="ru-RU" b="1" dirty="0">
                <a:solidFill>
                  <a:srgbClr val="7030A0"/>
                </a:solidFill>
              </a:rPr>
              <a:t>Побежал скорей бегом:</a:t>
            </a:r>
          </a:p>
          <a:p>
            <a:pPr marL="45720" indent="0">
              <a:lnSpc>
                <a:spcPct val="120000"/>
              </a:lnSpc>
              <a:spcBef>
                <a:spcPts val="0"/>
              </a:spcBef>
              <a:buNone/>
            </a:pPr>
            <a:r>
              <a:rPr lang="ru-RU" b="1" dirty="0" err="1">
                <a:solidFill>
                  <a:srgbClr val="7030A0"/>
                </a:solidFill>
              </a:rPr>
              <a:t>Пом-пом-пом-пом-пом-пом-пом</a:t>
            </a:r>
            <a:r>
              <a:rPr lang="ru-RU" b="1" dirty="0">
                <a:solidFill>
                  <a:srgbClr val="7030A0"/>
                </a:solidFill>
              </a:rPr>
              <a:t>!</a:t>
            </a:r>
          </a:p>
          <a:p>
            <a:pPr marL="45720" indent="0">
              <a:lnSpc>
                <a:spcPct val="120000"/>
              </a:lnSpc>
              <a:spcBef>
                <a:spcPts val="0"/>
              </a:spcBef>
              <a:buNone/>
            </a:pPr>
            <a:r>
              <a:rPr lang="ru-RU" b="1" dirty="0">
                <a:solidFill>
                  <a:srgbClr val="7030A0"/>
                </a:solidFill>
              </a:rPr>
              <a:t>Он по кочкам Топ-топ-топ!</a:t>
            </a:r>
          </a:p>
          <a:p>
            <a:pPr marL="45720" indent="0">
              <a:lnSpc>
                <a:spcPct val="120000"/>
              </a:lnSpc>
              <a:spcBef>
                <a:spcPts val="0"/>
              </a:spcBef>
              <a:buNone/>
            </a:pPr>
            <a:r>
              <a:rPr lang="ru-RU" b="1" dirty="0">
                <a:solidFill>
                  <a:srgbClr val="7030A0"/>
                </a:solidFill>
              </a:rPr>
              <a:t>Добежал до дому — Стоп!</a:t>
            </a:r>
          </a:p>
          <a:p>
            <a:pPr marL="45720" indent="0">
              <a:lnSpc>
                <a:spcPct val="120000"/>
              </a:lnSpc>
              <a:spcBef>
                <a:spcPts val="0"/>
              </a:spcBef>
              <a:buNone/>
            </a:pPr>
            <a:r>
              <a:rPr lang="ru-RU" b="1" i="1" dirty="0">
                <a:solidFill>
                  <a:srgbClr val="7030A0"/>
                </a:solidFill>
              </a:rPr>
              <a:t>(Дети стоя выполняют соответствующие движения.)</a:t>
            </a:r>
            <a:endParaRPr lang="ru-RU" b="1" dirty="0">
              <a:solidFill>
                <a:srgbClr val="7030A0"/>
              </a:solidFill>
            </a:endParaRPr>
          </a:p>
          <a:p>
            <a:pPr marL="45720" indent="0">
              <a:lnSpc>
                <a:spcPct val="120000"/>
              </a:lnSpc>
              <a:spcBef>
                <a:spcPts val="0"/>
              </a:spcBef>
              <a:buNone/>
            </a:pPr>
            <a:r>
              <a:rPr lang="ru-RU" b="1" dirty="0">
                <a:solidFill>
                  <a:srgbClr val="7030A0"/>
                </a:solidFill>
              </a:rPr>
              <a:t>Или:</a:t>
            </a:r>
          </a:p>
          <a:p>
            <a:pPr marL="45720" indent="0">
              <a:lnSpc>
                <a:spcPct val="120000"/>
              </a:lnSpc>
              <a:spcBef>
                <a:spcPts val="0"/>
              </a:spcBef>
              <a:buNone/>
            </a:pPr>
            <a:r>
              <a:rPr lang="ru-RU" b="1" dirty="0">
                <a:solidFill>
                  <a:srgbClr val="7030A0"/>
                </a:solidFill>
              </a:rPr>
              <a:t>Мишка весело шагал:</a:t>
            </a:r>
          </a:p>
          <a:p>
            <a:pPr marL="45720" indent="0">
              <a:lnSpc>
                <a:spcPct val="120000"/>
              </a:lnSpc>
              <a:spcBef>
                <a:spcPts val="0"/>
              </a:spcBef>
              <a:buNone/>
            </a:pPr>
            <a:r>
              <a:rPr lang="ru-RU" b="1" dirty="0">
                <a:solidFill>
                  <a:srgbClr val="7030A0"/>
                </a:solidFill>
              </a:rPr>
              <a:t>Топ! Топ! Топ! Топ!</a:t>
            </a:r>
          </a:p>
          <a:p>
            <a:pPr marL="45720" indent="0">
              <a:lnSpc>
                <a:spcPct val="120000"/>
              </a:lnSpc>
              <a:spcBef>
                <a:spcPts val="0"/>
              </a:spcBef>
              <a:buNone/>
            </a:pPr>
            <a:r>
              <a:rPr lang="ru-RU" b="1" dirty="0">
                <a:solidFill>
                  <a:srgbClr val="7030A0"/>
                </a:solidFill>
              </a:rPr>
              <a:t>А потом он побежал:</a:t>
            </a:r>
          </a:p>
          <a:p>
            <a:pPr marL="45720" indent="0">
              <a:lnSpc>
                <a:spcPct val="120000"/>
              </a:lnSpc>
              <a:spcBef>
                <a:spcPts val="0"/>
              </a:spcBef>
              <a:buNone/>
            </a:pPr>
            <a:r>
              <a:rPr lang="ru-RU" b="1" dirty="0">
                <a:solidFill>
                  <a:srgbClr val="7030A0"/>
                </a:solidFill>
              </a:rPr>
              <a:t>Топы-топ, топы-топ!</a:t>
            </a:r>
          </a:p>
          <a:p>
            <a:pPr marL="45720" indent="0">
              <a:lnSpc>
                <a:spcPct val="120000"/>
              </a:lnSpc>
              <a:spcBef>
                <a:spcPts val="0"/>
              </a:spcBef>
              <a:buNone/>
            </a:pPr>
            <a:r>
              <a:rPr lang="ru-RU" b="1" dirty="0">
                <a:solidFill>
                  <a:srgbClr val="7030A0"/>
                </a:solidFill>
              </a:rPr>
              <a:t>Вдруг споткнулся и упал: Бух!</a:t>
            </a:r>
          </a:p>
          <a:p>
            <a:pPr marL="45720" indent="0">
              <a:lnSpc>
                <a:spcPct val="120000"/>
              </a:lnSpc>
              <a:spcBef>
                <a:spcPts val="0"/>
              </a:spcBef>
              <a:buNone/>
            </a:pPr>
            <a:r>
              <a:rPr lang="ru-RU" b="1" dirty="0">
                <a:solidFill>
                  <a:srgbClr val="7030A0"/>
                </a:solidFill>
              </a:rPr>
              <a:t>Отряхнулся и сказал: Ух!</a:t>
            </a:r>
          </a:p>
          <a:p>
            <a:pPr marL="45720" indent="0">
              <a:lnSpc>
                <a:spcPct val="120000"/>
              </a:lnSpc>
              <a:spcBef>
                <a:spcPts val="0"/>
              </a:spcBef>
              <a:buNone/>
            </a:pPr>
            <a:r>
              <a:rPr lang="ru-RU" b="1" dirty="0">
                <a:solidFill>
                  <a:srgbClr val="7030A0"/>
                </a:solidFill>
              </a:rPr>
              <a:t>Сделал шаг и: Ой! Ой! Ой!</a:t>
            </a:r>
          </a:p>
          <a:p>
            <a:pPr marL="45720" indent="0">
              <a:lnSpc>
                <a:spcPct val="120000"/>
              </a:lnSpc>
              <a:spcBef>
                <a:spcPts val="0"/>
              </a:spcBef>
              <a:buNone/>
            </a:pPr>
            <a:r>
              <a:rPr lang="ru-RU" b="1" dirty="0">
                <a:solidFill>
                  <a:srgbClr val="7030A0"/>
                </a:solidFill>
              </a:rPr>
              <a:t>И ворча, заковылял домой.</a:t>
            </a:r>
          </a:p>
          <a:p>
            <a:pPr marL="45720" indent="0">
              <a:lnSpc>
                <a:spcPct val="120000"/>
              </a:lnSpc>
              <a:spcBef>
                <a:spcPts val="0"/>
              </a:spcBef>
              <a:buNone/>
            </a:pPr>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9430" y="1556433"/>
            <a:ext cx="4229100" cy="4445000"/>
          </a:xfrm>
          <a:prstGeom prst="rect">
            <a:avLst/>
          </a:prstGeom>
        </p:spPr>
      </p:pic>
    </p:spTree>
    <p:extLst>
      <p:ext uri="{BB962C8B-B14F-4D97-AF65-F5344CB8AC3E}">
        <p14:creationId xmlns:p14="http://schemas.microsoft.com/office/powerpoint/2010/main" val="1166095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7030A0"/>
                </a:solidFill>
              </a:rPr>
              <a:t>Игра «Ловушка»</a:t>
            </a:r>
            <a:r>
              <a:rPr lang="ru-RU" dirty="0">
                <a:solidFill>
                  <a:srgbClr val="7030A0"/>
                </a:solidFill>
              </a:rPr>
              <a:t/>
            </a:r>
            <a:br>
              <a:rPr lang="ru-RU" dirty="0">
                <a:solidFill>
                  <a:srgbClr val="7030A0"/>
                </a:solidFill>
              </a:rPr>
            </a:br>
            <a:endParaRPr lang="ru-RU" dirty="0">
              <a:solidFill>
                <a:srgbClr val="7030A0"/>
              </a:solidFill>
            </a:endParaRPr>
          </a:p>
        </p:txBody>
      </p:sp>
      <p:sp>
        <p:nvSpPr>
          <p:cNvPr id="3" name="Объект 2"/>
          <p:cNvSpPr>
            <a:spLocks noGrp="1"/>
          </p:cNvSpPr>
          <p:nvPr>
            <p:ph sz="half" idx="1"/>
          </p:nvPr>
        </p:nvSpPr>
        <p:spPr>
          <a:xfrm>
            <a:off x="5503985" y="1441938"/>
            <a:ext cx="4754880" cy="5020408"/>
          </a:xfrm>
        </p:spPr>
        <p:txBody>
          <a:bodyPr>
            <a:normAutofit fontScale="47500" lnSpcReduction="20000"/>
          </a:bodyPr>
          <a:lstStyle/>
          <a:p>
            <a:pPr marL="45720" indent="0">
              <a:buNone/>
            </a:pPr>
            <a:r>
              <a:rPr lang="ru-RU" sz="2900" b="1" dirty="0" smtClean="0">
                <a:solidFill>
                  <a:srgbClr val="002060"/>
                </a:solidFill>
              </a:rPr>
              <a:t>Игра </a:t>
            </a:r>
            <a:r>
              <a:rPr lang="ru-RU" sz="2900" b="1" dirty="0">
                <a:solidFill>
                  <a:srgbClr val="002060"/>
                </a:solidFill>
              </a:rPr>
              <a:t>проходит под русскую народную мелодию «Я на горку шла» или другую музыку с двудольным размером, которая начинается из-за такта.</a:t>
            </a:r>
          </a:p>
          <a:p>
            <a:pPr marL="45720" indent="0">
              <a:buNone/>
            </a:pPr>
            <a:r>
              <a:rPr lang="ru-RU" sz="2900" b="1" u="sng" dirty="0">
                <a:solidFill>
                  <a:srgbClr val="FF0000"/>
                </a:solidFill>
              </a:rPr>
              <a:t>Цель:</a:t>
            </a:r>
            <a:r>
              <a:rPr lang="ru-RU" sz="2900" b="1" dirty="0">
                <a:solidFill>
                  <a:srgbClr val="FF0000"/>
                </a:solidFill>
              </a:rPr>
              <a:t> учить детей синхронно выполнять движения под музыку или пение, действовать вместе, одновременно отмечая конец запева или 1-й части музыки общим движением, развивать быстроту реакций, ловкость; воспитывать смелость и активность каждого ребенка, а также умение достойно проигрывать, не обижаться, а упражняться дальше.</a:t>
            </a:r>
          </a:p>
          <a:p>
            <a:pPr marL="45720" indent="0">
              <a:buNone/>
            </a:pPr>
            <a:r>
              <a:rPr lang="ru-RU" sz="2900" b="1" u="sng" dirty="0">
                <a:solidFill>
                  <a:srgbClr val="FF0000"/>
                </a:solidFill>
              </a:rPr>
              <a:t>Ход игры: </a:t>
            </a:r>
            <a:r>
              <a:rPr lang="ru-RU" sz="2900" b="1" dirty="0">
                <a:solidFill>
                  <a:srgbClr val="7030A0"/>
                </a:solidFill>
              </a:rPr>
              <a:t>4-5 человек становятся в круг, держась обеими руками за веревку, концы которой соединены.</a:t>
            </a:r>
            <a:br>
              <a:rPr lang="ru-RU" sz="2900" b="1" dirty="0">
                <a:solidFill>
                  <a:srgbClr val="7030A0"/>
                </a:solidFill>
              </a:rPr>
            </a:br>
            <a:r>
              <a:rPr lang="ru-RU" sz="2900" b="1" dirty="0">
                <a:solidFill>
                  <a:srgbClr val="7030A0"/>
                </a:solidFill>
              </a:rPr>
              <a:t>На затакт дети должны одновременно поднять веревку вверх. А затем на каждый такт то опускают веревку вниз, то поднимают ее вверх. Так продолжается до конца 1-й части музыки или запева. В конце веревка должна оказаться наверху!</a:t>
            </a:r>
          </a:p>
          <a:p>
            <a:pPr marL="45720" indent="0">
              <a:buNone/>
            </a:pPr>
            <a:r>
              <a:rPr lang="ru-RU" sz="2900" b="1" dirty="0">
                <a:solidFill>
                  <a:srgbClr val="7030A0"/>
                </a:solidFill>
              </a:rPr>
              <a:t>На 2-й части музыки или на припев остальные дети поворачиваются за ведущим и бегут за ним «змейкой» через все «</a:t>
            </a:r>
            <a:r>
              <a:rPr lang="ru-RU" sz="2900" b="1" dirty="0" err="1">
                <a:solidFill>
                  <a:srgbClr val="7030A0"/>
                </a:solidFill>
              </a:rPr>
              <a:t>воротики</a:t>
            </a:r>
            <a:r>
              <a:rPr lang="ru-RU" sz="2900" b="1" dirty="0">
                <a:solidFill>
                  <a:srgbClr val="7030A0"/>
                </a:solidFill>
              </a:rPr>
              <a:t>».</a:t>
            </a:r>
          </a:p>
          <a:p>
            <a:pPr marL="45720" indent="0">
              <a:buNone/>
            </a:pPr>
            <a:r>
              <a:rPr lang="ru-RU" sz="2900" b="1" dirty="0">
                <a:solidFill>
                  <a:srgbClr val="7030A0"/>
                </a:solidFill>
              </a:rPr>
              <a:t>По окончании музыки «ловушка захлопывается»- дети опускают веревку вниз. Кто попался, тот становится в круг и берется обеими руками за веревочку. Игра продолжается до тех пор, пока не поймают почти всех детей, которых можно похвалить за ловкость или предложить им совершить «круг почета» вокруг положенной на пол веревки под аплодисменты всех детей.</a:t>
            </a:r>
          </a:p>
          <a:p>
            <a:pPr marL="45720" indent="0">
              <a:buNone/>
            </a:pPr>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338" y="1965960"/>
            <a:ext cx="3994638" cy="3205697"/>
          </a:xfrm>
          <a:prstGeom prst="rect">
            <a:avLst/>
          </a:prstGeom>
        </p:spPr>
      </p:pic>
    </p:spTree>
    <p:extLst>
      <p:ext uri="{BB962C8B-B14F-4D97-AF65-F5344CB8AC3E}">
        <p14:creationId xmlns:p14="http://schemas.microsoft.com/office/powerpoint/2010/main" val="1380129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7030A0"/>
                </a:solidFill>
              </a:rPr>
              <a:t>Игра «Клубочек»</a:t>
            </a:r>
            <a:r>
              <a:rPr lang="ru-RU" dirty="0">
                <a:solidFill>
                  <a:srgbClr val="7030A0"/>
                </a:solidFill>
              </a:rPr>
              <a:t/>
            </a:r>
            <a:br>
              <a:rPr lang="ru-RU" dirty="0">
                <a:solidFill>
                  <a:srgbClr val="7030A0"/>
                </a:solidFill>
              </a:rPr>
            </a:br>
            <a:endParaRPr lang="ru-RU" dirty="0">
              <a:solidFill>
                <a:srgbClr val="7030A0"/>
              </a:solidFill>
            </a:endParaRPr>
          </a:p>
        </p:txBody>
      </p:sp>
      <p:sp>
        <p:nvSpPr>
          <p:cNvPr id="3" name="Объект 2"/>
          <p:cNvSpPr>
            <a:spLocks noGrp="1"/>
          </p:cNvSpPr>
          <p:nvPr>
            <p:ph sz="half" idx="1"/>
          </p:nvPr>
        </p:nvSpPr>
        <p:spPr/>
        <p:txBody>
          <a:bodyPr>
            <a:normAutofit fontScale="70000" lnSpcReduction="20000"/>
          </a:bodyPr>
          <a:lstStyle/>
          <a:p>
            <a:pPr marL="45720" indent="0">
              <a:buNone/>
            </a:pPr>
            <a:r>
              <a:rPr lang="ru-RU" b="1" u="sng" dirty="0" smtClean="0">
                <a:solidFill>
                  <a:srgbClr val="FF0000"/>
                </a:solidFill>
              </a:rPr>
              <a:t>Цель</a:t>
            </a:r>
            <a:r>
              <a:rPr lang="ru-RU" b="1" u="sng" dirty="0">
                <a:solidFill>
                  <a:srgbClr val="FF0000"/>
                </a:solidFill>
              </a:rPr>
              <a:t>:</a:t>
            </a:r>
            <a:r>
              <a:rPr lang="ru-RU" b="1" dirty="0">
                <a:solidFill>
                  <a:srgbClr val="FF0000"/>
                </a:solidFill>
              </a:rPr>
              <a:t> воспитание чувства принадлежности к группе, чувства безопасности в коллективе, чувства единства. Сплоченности, умения действовать согласованно.</a:t>
            </a:r>
          </a:p>
          <a:p>
            <a:pPr marL="45720" indent="0">
              <a:buNone/>
            </a:pPr>
            <a:r>
              <a:rPr lang="ru-RU" b="1" dirty="0">
                <a:solidFill>
                  <a:srgbClr val="FF0000"/>
                </a:solidFill>
              </a:rPr>
              <a:t>Материалы: клубочек прочных ниток.</a:t>
            </a:r>
          </a:p>
          <a:p>
            <a:pPr marL="45720" indent="0">
              <a:buNone/>
            </a:pPr>
            <a:r>
              <a:rPr lang="ru-RU" b="1" u="sng" dirty="0">
                <a:solidFill>
                  <a:srgbClr val="FF0000"/>
                </a:solidFill>
              </a:rPr>
              <a:t>Ход игры: </a:t>
            </a:r>
            <a:r>
              <a:rPr lang="ru-RU" dirty="0">
                <a:solidFill>
                  <a:srgbClr val="7030A0"/>
                </a:solidFill>
              </a:rPr>
              <a:t>Преподаватель и дети стоят в кругу. Преподаватель запевает песенку, обматывает большой палец правой руки. Затем передает клубок следующему ребенку, называя его в песенке по имени и т.д.</a:t>
            </a:r>
            <a:br>
              <a:rPr lang="ru-RU" dirty="0">
                <a:solidFill>
                  <a:srgbClr val="7030A0"/>
                </a:solidFill>
              </a:rPr>
            </a:br>
            <a:r>
              <a:rPr lang="ru-RU" dirty="0">
                <a:solidFill>
                  <a:srgbClr val="7030A0"/>
                </a:solidFill>
              </a:rPr>
              <a:t>Когда песенка заканчивается — все дети и преподаватель соединены ниточкой. Клубок должен вернуться к преподавателю, проделав полный круг. Затем одновременно все аккуратно снимают ниточку с пальцев и кладут ее на стол. Внимание детей обращается на то, что ниточка не порвалась, и ребята в группе всегда будут так же крепко дружить. В заключение можно попросить детей вспомнить пословицы и поговорки о дружбе.</a:t>
            </a:r>
            <a:endParaRPr lang="ru-RU" dirty="0">
              <a:solidFill>
                <a:srgbClr val="7030A0"/>
              </a:solidFill>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659806" y="2975463"/>
            <a:ext cx="4093186" cy="2876550"/>
          </a:xfrm>
          <a:prstGeom prst="rect">
            <a:avLst/>
          </a:prstGeom>
        </p:spPr>
      </p:pic>
    </p:spTree>
    <p:extLst>
      <p:ext uri="{BB962C8B-B14F-4D97-AF65-F5344CB8AC3E}">
        <p14:creationId xmlns:p14="http://schemas.microsoft.com/office/powerpoint/2010/main" val="1521470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7030A0"/>
                </a:solidFill>
              </a:rPr>
              <a:t>Игра «Один, два, три, четыре, пять»</a:t>
            </a:r>
            <a:r>
              <a:rPr lang="ru-RU" dirty="0">
                <a:solidFill>
                  <a:srgbClr val="7030A0"/>
                </a:solidFill>
              </a:rPr>
              <a:t/>
            </a:r>
            <a:br>
              <a:rPr lang="ru-RU" dirty="0">
                <a:solidFill>
                  <a:srgbClr val="7030A0"/>
                </a:solidFill>
              </a:rPr>
            </a:br>
            <a:endParaRPr lang="ru-RU" dirty="0">
              <a:solidFill>
                <a:srgbClr val="7030A0"/>
              </a:solidFill>
            </a:endParaRPr>
          </a:p>
        </p:txBody>
      </p:sp>
      <p:sp>
        <p:nvSpPr>
          <p:cNvPr id="3" name="Объект 2"/>
          <p:cNvSpPr>
            <a:spLocks noGrp="1"/>
          </p:cNvSpPr>
          <p:nvPr>
            <p:ph sz="half" idx="1"/>
          </p:nvPr>
        </p:nvSpPr>
        <p:spPr/>
        <p:txBody>
          <a:bodyPr>
            <a:normAutofit fontScale="85000" lnSpcReduction="20000"/>
          </a:bodyPr>
          <a:lstStyle/>
          <a:p>
            <a:pPr marL="45720" indent="0">
              <a:buNone/>
            </a:pPr>
            <a:r>
              <a:rPr lang="ru-RU" b="1" dirty="0" smtClean="0">
                <a:solidFill>
                  <a:srgbClr val="FF0000"/>
                </a:solidFill>
              </a:rPr>
              <a:t>Цель</a:t>
            </a:r>
            <a:r>
              <a:rPr lang="ru-RU" b="1" dirty="0">
                <a:solidFill>
                  <a:srgbClr val="FF0000"/>
                </a:solidFill>
              </a:rPr>
              <a:t>: учить детей действовать по одному и вместе с другими; развивать организаторские способности детей; развивать внимание детей, их ориентировку в пространстве, быстроту реакций; упражнять в счете и в основных движениях.</a:t>
            </a:r>
          </a:p>
          <a:p>
            <a:pPr marL="45720" indent="0">
              <a:buNone/>
            </a:pPr>
            <a:r>
              <a:rPr lang="ru-RU" b="1" dirty="0">
                <a:solidFill>
                  <a:srgbClr val="FF0000"/>
                </a:solidFill>
              </a:rPr>
              <a:t>Ход игры: </a:t>
            </a:r>
            <a:r>
              <a:rPr lang="ru-RU" b="1" dirty="0">
                <a:solidFill>
                  <a:srgbClr val="7030A0"/>
                </a:solidFill>
              </a:rPr>
              <a:t>Под музыку дети двигаются по всей комнате в разных направлениях, используя энергичную ходьбу, бег, подскоки в зависимости от характера музыки. С окончанием музыки воспитатель называет первую цифру. Дети должны построиться в соответствии с названным числом парами, тройками и т.д., встав в кружок или шеренгу и подняв руки вверх.</a:t>
            </a:r>
          </a:p>
          <a:p>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154231">
            <a:off x="6704869" y="2065459"/>
            <a:ext cx="4286250" cy="3219450"/>
          </a:xfrm>
          <a:prstGeom prst="rect">
            <a:avLst/>
          </a:prstGeom>
        </p:spPr>
      </p:pic>
    </p:spTree>
    <p:extLst>
      <p:ext uri="{BB962C8B-B14F-4D97-AF65-F5344CB8AC3E}">
        <p14:creationId xmlns:p14="http://schemas.microsoft.com/office/powerpoint/2010/main" val="1728736047"/>
      </p:ext>
    </p:extLst>
  </p:cSld>
  <p:clrMapOvr>
    <a:masterClrMapping/>
  </p:clrMapOvr>
</p:sld>
</file>

<file path=ppt/theme/theme1.xml><?xml version="1.0" encoding="utf-8"?>
<a:theme xmlns:a="http://schemas.openxmlformats.org/drawingml/2006/main" name="Базис">
  <a:themeElements>
    <a:clrScheme name="Базис">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Базис</Template>
  <TotalTime>25</TotalTime>
  <Words>351</Words>
  <Application>Microsoft Office PowerPoint</Application>
  <PresentationFormat>Широкоэкранный</PresentationFormat>
  <Paragraphs>108</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Calibri</vt:lpstr>
      <vt:lpstr>Corbel</vt:lpstr>
      <vt:lpstr>Times New Roman</vt:lpstr>
      <vt:lpstr>Базис</vt:lpstr>
      <vt:lpstr>МУЗЫКАЛЬНО-РИТМИЧЕСКИЕ ИГРЫ ДЛЯ ДЕТЕЙ С ОСОБЫМИ ВОЗМОЖНОСТЯМИ ЗДОРОВЬЯ</vt:lpstr>
      <vt:lpstr>Игра «Дорожка» </vt:lpstr>
      <vt:lpstr>Игра «Погуляем» </vt:lpstr>
      <vt:lpstr>Игра «Я иду к тебе» </vt:lpstr>
      <vt:lpstr>Игра «Музыкальный ежик» (модифицированный вариант игр Е. И. Юдиной) Цель: воспроизведение ребенком ритмического рисунка с помощью хлопков или детских музыкальных инструментов (барабан, бубен).</vt:lpstr>
      <vt:lpstr>Игра «Мишка» </vt:lpstr>
      <vt:lpstr>Игра «Ловушка» </vt:lpstr>
      <vt:lpstr>Игра «Клубочек» </vt:lpstr>
      <vt:lpstr>Игра «Один, два, три, четыре, пять»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МУЗЫКАЛЬНО-РИТМИЧЕСКИЕ ИГРЫ ДЛЯ ДЕТЕЙ С ОСОБЫМИ ВОЗМОЖНОСТЯМИ ЗДОРОВЬЯ</dc:title>
  <dc:creator>Функ Юрий Алексеевич</dc:creator>
  <cp:lastModifiedBy>Функ Юрий Алексеевич</cp:lastModifiedBy>
  <cp:revision>3</cp:revision>
  <dcterms:created xsi:type="dcterms:W3CDTF">2022-09-28T01:24:04Z</dcterms:created>
  <dcterms:modified xsi:type="dcterms:W3CDTF">2022-09-28T01:49:38Z</dcterms:modified>
</cp:coreProperties>
</file>